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Lst>
  <p:sldIdLst>
    <p:sldId id="258" r:id="rId3"/>
    <p:sldId id="273" r:id="rId4"/>
    <p:sldId id="274" r:id="rId5"/>
    <p:sldId id="275" r:id="rId6"/>
    <p:sldId id="276" r:id="rId7"/>
    <p:sldId id="277" r:id="rId8"/>
    <p:sldId id="278" r:id="rId9"/>
    <p:sldId id="279" r:id="rId10"/>
    <p:sldId id="280" r:id="rId11"/>
    <p:sldId id="283" r:id="rId12"/>
    <p:sldId id="284" r:id="rId13"/>
    <p:sldId id="285" r:id="rId14"/>
    <p:sldId id="286" r:id="rId15"/>
    <p:sldId id="287" r:id="rId16"/>
    <p:sldId id="288" r:id="rId17"/>
    <p:sldId id="289" r:id="rId18"/>
    <p:sldId id="290" r:id="rId19"/>
    <p:sldId id="291" r:id="rId20"/>
    <p:sldId id="292"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9"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7273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7407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689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2630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11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721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703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55189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8991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931963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4041053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403310307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fontAlgn="auto">
              <a:spcAft>
                <a:spcPts val="0"/>
              </a:spcAft>
              <a:defRPr/>
            </a:pPr>
            <a:r>
              <a:rPr lang="en-GB" sz="3600" dirty="0">
                <a:latin typeface="+mn-lt"/>
              </a:rPr>
              <a:t>Compact Short Multiplication</a:t>
            </a:r>
          </a:p>
        </p:txBody>
      </p:sp>
      <p:sp>
        <p:nvSpPr>
          <p:cNvPr id="14339" name="Rectangle 4"/>
          <p:cNvSpPr>
            <a:spLocks noChangeArrowheads="1"/>
          </p:cNvSpPr>
          <p:nvPr/>
        </p:nvSpPr>
        <p:spPr bwMode="auto">
          <a:xfrm>
            <a:off x="2279650" y="15144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rPr>
              <a:t>Complete the following calculation:</a:t>
            </a:r>
          </a:p>
        </p:txBody>
      </p:sp>
      <p:sp>
        <p:nvSpPr>
          <p:cNvPr id="2" name="Rectangle 1"/>
          <p:cNvSpPr/>
          <p:nvPr/>
        </p:nvSpPr>
        <p:spPr>
          <a:xfrm>
            <a:off x="2279650" y="5335589"/>
            <a:ext cx="7632700" cy="757237"/>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Twinkl"/>
              </a:rPr>
              <a:t>Go onto the next slide to see the multiplication process for </a:t>
            </a:r>
            <a:br>
              <a:rPr lang="en-GB" dirty="0">
                <a:solidFill>
                  <a:srgbClr val="1C1C1C"/>
                </a:solidFill>
                <a:latin typeface="Twinkl"/>
              </a:rPr>
            </a:br>
            <a:r>
              <a:rPr lang="en-GB" dirty="0">
                <a:solidFill>
                  <a:srgbClr val="1C1C1C"/>
                </a:solidFill>
                <a:latin typeface="Twinkl"/>
              </a:rPr>
              <a:t>this calculation.</a:t>
            </a:r>
          </a:p>
        </p:txBody>
      </p:sp>
      <p:sp>
        <p:nvSpPr>
          <p:cNvPr id="14341" name="Rectangle 6"/>
          <p:cNvSpPr>
            <a:spLocks noChangeArrowheads="1"/>
          </p:cNvSpPr>
          <p:nvPr/>
        </p:nvSpPr>
        <p:spPr bwMode="auto">
          <a:xfrm>
            <a:off x="2274888" y="2865438"/>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7000">
                <a:solidFill>
                  <a:srgbClr val="1C1C1C"/>
                </a:solidFill>
              </a:rPr>
              <a:t>487 × 9 </a:t>
            </a:r>
          </a:p>
        </p:txBody>
      </p:sp>
      <p:cxnSp>
        <p:nvCxnSpPr>
          <p:cNvPr id="11" name="Straight Arrow Connector 10"/>
          <p:cNvCxnSpPr>
            <a:cxnSpLocks/>
          </p:cNvCxnSpPr>
          <p:nvPr/>
        </p:nvCxnSpPr>
        <p:spPr>
          <a:xfrm>
            <a:off x="4376738" y="2625726"/>
            <a:ext cx="754062" cy="417513"/>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p:cNvCxnSpPr>
          <p:nvPr/>
        </p:nvCxnSpPr>
        <p:spPr>
          <a:xfrm flipH="1" flipV="1">
            <a:off x="7429501" y="3819526"/>
            <a:ext cx="722313" cy="428625"/>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2751139" y="2009775"/>
            <a:ext cx="30765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4000" b="1">
                <a:solidFill>
                  <a:srgbClr val="0079C2"/>
                </a:solidFill>
              </a:rPr>
              <a:t>multiplicand</a:t>
            </a:r>
          </a:p>
        </p:txBody>
      </p:sp>
      <p:sp>
        <p:nvSpPr>
          <p:cNvPr id="18" name="Rectangle 17"/>
          <p:cNvSpPr>
            <a:spLocks noChangeArrowheads="1"/>
          </p:cNvSpPr>
          <p:nvPr/>
        </p:nvSpPr>
        <p:spPr bwMode="auto">
          <a:xfrm>
            <a:off x="6613526" y="4281488"/>
            <a:ext cx="30765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4000" b="1">
                <a:solidFill>
                  <a:srgbClr val="0079C2"/>
                </a:solidFill>
              </a:rPr>
              <a:t>multiplier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2279650" y="765175"/>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buFont typeface="Twinkl Sb"/>
              <a:buAutoNum type="arabicPeriod"/>
            </a:pPr>
            <a:r>
              <a:rPr lang="en-GB" altLang="en-US" dirty="0">
                <a:solidFill>
                  <a:srgbClr val="1C1C1C"/>
                </a:solidFill>
              </a:rPr>
              <a:t>Multiply the number in the ones column by the multiplier and carry the tens part of the answer over to the tens column (small digit below)</a:t>
            </a:r>
          </a:p>
        </p:txBody>
      </p:sp>
      <p:sp>
        <p:nvSpPr>
          <p:cNvPr id="15363" name="Rectangle 11"/>
          <p:cNvSpPr>
            <a:spLocks noChangeArrowheads="1"/>
          </p:cNvSpPr>
          <p:nvPr/>
        </p:nvSpPr>
        <p:spPr bwMode="auto">
          <a:xfrm>
            <a:off x="55689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4</a:t>
            </a:r>
          </a:p>
        </p:txBody>
      </p:sp>
      <p:sp>
        <p:nvSpPr>
          <p:cNvPr id="15364" name="Rectangle 12"/>
          <p:cNvSpPr>
            <a:spLocks noChangeArrowheads="1"/>
          </p:cNvSpPr>
          <p:nvPr/>
        </p:nvSpPr>
        <p:spPr bwMode="auto">
          <a:xfrm>
            <a:off x="62928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8</a:t>
            </a:r>
          </a:p>
        </p:txBody>
      </p:sp>
      <p:sp>
        <p:nvSpPr>
          <p:cNvPr id="14" name="Rectangle 13"/>
          <p:cNvSpPr>
            <a:spLocks noChangeArrowheads="1"/>
          </p:cNvSpPr>
          <p:nvPr/>
        </p:nvSpPr>
        <p:spPr bwMode="auto">
          <a:xfrm>
            <a:off x="7015163"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7</a:t>
            </a:r>
          </a:p>
        </p:txBody>
      </p:sp>
      <p:sp>
        <p:nvSpPr>
          <p:cNvPr id="15366" name="Rectangle 15"/>
          <p:cNvSpPr>
            <a:spLocks noChangeArrowheads="1"/>
          </p:cNvSpPr>
          <p:nvPr/>
        </p:nvSpPr>
        <p:spPr bwMode="auto">
          <a:xfrm>
            <a:off x="7015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dirty="0">
                <a:solidFill>
                  <a:srgbClr val="1C1C1C"/>
                </a:solidFill>
              </a:rPr>
              <a:t>O</a:t>
            </a:r>
          </a:p>
        </p:txBody>
      </p:sp>
      <p:sp>
        <p:nvSpPr>
          <p:cNvPr id="15367" name="Rectangle 18"/>
          <p:cNvSpPr>
            <a:spLocks noChangeArrowheads="1"/>
          </p:cNvSpPr>
          <p:nvPr/>
        </p:nvSpPr>
        <p:spPr bwMode="auto">
          <a:xfrm>
            <a:off x="6292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a:t>
            </a:r>
          </a:p>
        </p:txBody>
      </p:sp>
      <p:sp>
        <p:nvSpPr>
          <p:cNvPr id="15368" name="Rectangle 19"/>
          <p:cNvSpPr>
            <a:spLocks noChangeArrowheads="1"/>
          </p:cNvSpPr>
          <p:nvPr/>
        </p:nvSpPr>
        <p:spPr bwMode="auto">
          <a:xfrm>
            <a:off x="5568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H</a:t>
            </a:r>
          </a:p>
        </p:txBody>
      </p:sp>
      <p:sp>
        <p:nvSpPr>
          <p:cNvPr id="15369" name="Rectangle 21"/>
          <p:cNvSpPr>
            <a:spLocks noChangeArrowheads="1"/>
          </p:cNvSpPr>
          <p:nvPr/>
        </p:nvSpPr>
        <p:spPr bwMode="auto">
          <a:xfrm>
            <a:off x="4706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Th</a:t>
            </a:r>
          </a:p>
        </p:txBody>
      </p:sp>
      <p:sp>
        <p:nvSpPr>
          <p:cNvPr id="23" name="Rectangle 22"/>
          <p:cNvSpPr>
            <a:spLocks noChangeArrowheads="1"/>
          </p:cNvSpPr>
          <p:nvPr/>
        </p:nvSpPr>
        <p:spPr bwMode="auto">
          <a:xfrm>
            <a:off x="7015163"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9</a:t>
            </a:r>
          </a:p>
        </p:txBody>
      </p:sp>
      <p:sp>
        <p:nvSpPr>
          <p:cNvPr id="24" name="Rectangle 23"/>
          <p:cNvSpPr>
            <a:spLocks noChangeArrowheads="1"/>
          </p:cNvSpPr>
          <p:nvPr/>
        </p:nvSpPr>
        <p:spPr bwMode="auto">
          <a:xfrm>
            <a:off x="6292850"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a:t>
            </a:r>
          </a:p>
        </p:txBody>
      </p:sp>
      <p:cxnSp>
        <p:nvCxnSpPr>
          <p:cNvPr id="4" name="Straight Connector 3"/>
          <p:cNvCxnSpPr>
            <a:cxnSpLocks/>
          </p:cNvCxnSpPr>
          <p:nvPr/>
        </p:nvCxnSpPr>
        <p:spPr>
          <a:xfrm>
            <a:off x="4614864"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5" name="Rectangle 24"/>
          <p:cNvSpPr>
            <a:spLocks noChangeArrowheads="1"/>
          </p:cNvSpPr>
          <p:nvPr/>
        </p:nvSpPr>
        <p:spPr bwMode="auto">
          <a:xfrm>
            <a:off x="7015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3</a:t>
            </a:r>
          </a:p>
        </p:txBody>
      </p:sp>
      <p:sp>
        <p:nvSpPr>
          <p:cNvPr id="26" name="Rectangle 25"/>
          <p:cNvSpPr>
            <a:spLocks noChangeArrowheads="1"/>
          </p:cNvSpPr>
          <p:nvPr/>
        </p:nvSpPr>
        <p:spPr bwMode="auto">
          <a:xfrm>
            <a:off x="6554788"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1500" b="1">
                <a:solidFill>
                  <a:srgbClr val="0079C2"/>
                </a:solidFill>
              </a:rPr>
              <a:t>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25">
                                            <p:txEl>
                                              <p:pRg st="0" end="0"/>
                                            </p:txEl>
                                          </p:spTgt>
                                        </p:tgtEl>
                                        <p:attrNameLst>
                                          <p:attrName>style.visibility</p:attrName>
                                        </p:attrNameLst>
                                      </p:cBhvr>
                                      <p:to>
                                        <p:strVal val="visible"/>
                                      </p:to>
                                    </p:set>
                                    <p:animEffect transition="in" filter="fade">
                                      <p:cBhvr>
                                        <p:cTn id="20" dur="500"/>
                                        <p:tgtEl>
                                          <p:spTgt spid="25">
                                            <p:txEl>
                                              <p:pRg st="0" end="0"/>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 grpId="0"/>
      <p:bldP spid="24"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buFont typeface="Twinkl Sb"/>
              <a:buAutoNum type="arabicPeriod" startAt="2"/>
            </a:pPr>
            <a:r>
              <a:rPr lang="en-GB" altLang="en-US">
                <a:solidFill>
                  <a:srgbClr val="1C1C1C"/>
                </a:solidFill>
              </a:rPr>
              <a:t>Multiply the number in the tens column by the multiplier and carry over the hundreds to the hundreds column. Remember to add on the tens that were carried over.</a:t>
            </a:r>
          </a:p>
        </p:txBody>
      </p:sp>
      <p:sp>
        <p:nvSpPr>
          <p:cNvPr id="16387" name="Rectangle 11"/>
          <p:cNvSpPr>
            <a:spLocks noChangeArrowheads="1"/>
          </p:cNvSpPr>
          <p:nvPr/>
        </p:nvSpPr>
        <p:spPr bwMode="auto">
          <a:xfrm>
            <a:off x="55689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4</a:t>
            </a:r>
          </a:p>
        </p:txBody>
      </p:sp>
      <p:sp>
        <p:nvSpPr>
          <p:cNvPr id="16388" name="Rectangle 12"/>
          <p:cNvSpPr>
            <a:spLocks noChangeArrowheads="1"/>
          </p:cNvSpPr>
          <p:nvPr/>
        </p:nvSpPr>
        <p:spPr bwMode="auto">
          <a:xfrm>
            <a:off x="62928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8</a:t>
            </a:r>
          </a:p>
        </p:txBody>
      </p:sp>
      <p:sp>
        <p:nvSpPr>
          <p:cNvPr id="16389" name="Rectangle 13"/>
          <p:cNvSpPr>
            <a:spLocks noChangeArrowheads="1"/>
          </p:cNvSpPr>
          <p:nvPr/>
        </p:nvSpPr>
        <p:spPr bwMode="auto">
          <a:xfrm>
            <a:off x="7015163"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7</a:t>
            </a:r>
          </a:p>
        </p:txBody>
      </p:sp>
      <p:sp>
        <p:nvSpPr>
          <p:cNvPr id="16390" name="Rectangle 15"/>
          <p:cNvSpPr>
            <a:spLocks noChangeArrowheads="1"/>
          </p:cNvSpPr>
          <p:nvPr/>
        </p:nvSpPr>
        <p:spPr bwMode="auto">
          <a:xfrm>
            <a:off x="7015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dirty="0">
                <a:solidFill>
                  <a:srgbClr val="1C1C1C"/>
                </a:solidFill>
              </a:rPr>
              <a:t>O</a:t>
            </a:r>
          </a:p>
        </p:txBody>
      </p:sp>
      <p:sp>
        <p:nvSpPr>
          <p:cNvPr id="16391" name="Rectangle 18"/>
          <p:cNvSpPr>
            <a:spLocks noChangeArrowheads="1"/>
          </p:cNvSpPr>
          <p:nvPr/>
        </p:nvSpPr>
        <p:spPr bwMode="auto">
          <a:xfrm>
            <a:off x="6292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a:t>
            </a:r>
          </a:p>
        </p:txBody>
      </p:sp>
      <p:sp>
        <p:nvSpPr>
          <p:cNvPr id="16392" name="Rectangle 19"/>
          <p:cNvSpPr>
            <a:spLocks noChangeArrowheads="1"/>
          </p:cNvSpPr>
          <p:nvPr/>
        </p:nvSpPr>
        <p:spPr bwMode="auto">
          <a:xfrm>
            <a:off x="5568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H</a:t>
            </a:r>
          </a:p>
        </p:txBody>
      </p:sp>
      <p:sp>
        <p:nvSpPr>
          <p:cNvPr id="16393" name="Rectangle 21"/>
          <p:cNvSpPr>
            <a:spLocks noChangeArrowheads="1"/>
          </p:cNvSpPr>
          <p:nvPr/>
        </p:nvSpPr>
        <p:spPr bwMode="auto">
          <a:xfrm>
            <a:off x="4706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Th</a:t>
            </a:r>
          </a:p>
        </p:txBody>
      </p:sp>
      <p:sp>
        <p:nvSpPr>
          <p:cNvPr id="16394" name="Rectangle 22"/>
          <p:cNvSpPr>
            <a:spLocks noChangeArrowheads="1"/>
          </p:cNvSpPr>
          <p:nvPr/>
        </p:nvSpPr>
        <p:spPr bwMode="auto">
          <a:xfrm>
            <a:off x="7015163"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9</a:t>
            </a:r>
          </a:p>
        </p:txBody>
      </p:sp>
      <p:sp>
        <p:nvSpPr>
          <p:cNvPr id="16395" name="Rectangle 23"/>
          <p:cNvSpPr>
            <a:spLocks noChangeArrowheads="1"/>
          </p:cNvSpPr>
          <p:nvPr/>
        </p:nvSpPr>
        <p:spPr bwMode="auto">
          <a:xfrm>
            <a:off x="6292850"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a:t>
            </a:r>
          </a:p>
        </p:txBody>
      </p:sp>
      <p:cxnSp>
        <p:nvCxnSpPr>
          <p:cNvPr id="4" name="Straight Connector 3"/>
          <p:cNvCxnSpPr>
            <a:cxnSpLocks/>
          </p:cNvCxnSpPr>
          <p:nvPr/>
        </p:nvCxnSpPr>
        <p:spPr>
          <a:xfrm>
            <a:off x="4614864"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6397" name="Rectangle 24"/>
          <p:cNvSpPr>
            <a:spLocks noChangeArrowheads="1"/>
          </p:cNvSpPr>
          <p:nvPr/>
        </p:nvSpPr>
        <p:spPr bwMode="auto">
          <a:xfrm>
            <a:off x="7015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3</a:t>
            </a:r>
          </a:p>
        </p:txBody>
      </p:sp>
      <p:sp>
        <p:nvSpPr>
          <p:cNvPr id="16398" name="Rectangle 25"/>
          <p:cNvSpPr>
            <a:spLocks noChangeArrowheads="1"/>
          </p:cNvSpPr>
          <p:nvPr/>
        </p:nvSpPr>
        <p:spPr bwMode="auto">
          <a:xfrm>
            <a:off x="62928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8</a:t>
            </a:r>
          </a:p>
        </p:txBody>
      </p:sp>
      <p:sp>
        <p:nvSpPr>
          <p:cNvPr id="16399" name="Rectangle 14"/>
          <p:cNvSpPr>
            <a:spLocks noChangeArrowheads="1"/>
          </p:cNvSpPr>
          <p:nvPr/>
        </p:nvSpPr>
        <p:spPr bwMode="auto">
          <a:xfrm>
            <a:off x="63468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1500">
                <a:solidFill>
                  <a:srgbClr val="242424"/>
                </a:solidFill>
              </a:rPr>
              <a:t>6</a:t>
            </a:r>
          </a:p>
        </p:txBody>
      </p:sp>
      <p:sp>
        <p:nvSpPr>
          <p:cNvPr id="16400" name="Rectangle 16"/>
          <p:cNvSpPr>
            <a:spLocks noChangeArrowheads="1"/>
          </p:cNvSpPr>
          <p:nvPr/>
        </p:nvSpPr>
        <p:spPr bwMode="auto">
          <a:xfrm>
            <a:off x="5764213"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1500" b="1">
                <a:solidFill>
                  <a:srgbClr val="0079C2"/>
                </a:solidFill>
              </a:rPr>
              <a:t>7</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buFont typeface="Twinkl Sb"/>
              <a:buAutoNum type="arabicPeriod" startAt="3"/>
            </a:pPr>
            <a:r>
              <a:rPr lang="en-GB" altLang="en-US">
                <a:solidFill>
                  <a:srgbClr val="1C1C1C"/>
                </a:solidFill>
              </a:rPr>
              <a:t>Multiply the number in the hundreds column by the multiplier and carry the thousands over to the thousands column. Remember to add on the hundreds that were carried over.</a:t>
            </a:r>
          </a:p>
        </p:txBody>
      </p:sp>
      <p:sp>
        <p:nvSpPr>
          <p:cNvPr id="17411" name="Rectangle 11"/>
          <p:cNvSpPr>
            <a:spLocks noChangeArrowheads="1"/>
          </p:cNvSpPr>
          <p:nvPr/>
        </p:nvSpPr>
        <p:spPr bwMode="auto">
          <a:xfrm>
            <a:off x="55689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4</a:t>
            </a:r>
          </a:p>
        </p:txBody>
      </p:sp>
      <p:sp>
        <p:nvSpPr>
          <p:cNvPr id="17412" name="Rectangle 12"/>
          <p:cNvSpPr>
            <a:spLocks noChangeArrowheads="1"/>
          </p:cNvSpPr>
          <p:nvPr/>
        </p:nvSpPr>
        <p:spPr bwMode="auto">
          <a:xfrm>
            <a:off x="6292850"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8</a:t>
            </a:r>
          </a:p>
        </p:txBody>
      </p:sp>
      <p:sp>
        <p:nvSpPr>
          <p:cNvPr id="17413" name="Rectangle 13"/>
          <p:cNvSpPr>
            <a:spLocks noChangeArrowheads="1"/>
          </p:cNvSpPr>
          <p:nvPr/>
        </p:nvSpPr>
        <p:spPr bwMode="auto">
          <a:xfrm>
            <a:off x="7015163" y="30511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7</a:t>
            </a:r>
          </a:p>
        </p:txBody>
      </p:sp>
      <p:sp>
        <p:nvSpPr>
          <p:cNvPr id="17414" name="Rectangle 15"/>
          <p:cNvSpPr>
            <a:spLocks noChangeArrowheads="1"/>
          </p:cNvSpPr>
          <p:nvPr/>
        </p:nvSpPr>
        <p:spPr bwMode="auto">
          <a:xfrm>
            <a:off x="7015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dirty="0">
                <a:solidFill>
                  <a:srgbClr val="1C1C1C"/>
                </a:solidFill>
              </a:rPr>
              <a:t>O</a:t>
            </a:r>
          </a:p>
        </p:txBody>
      </p:sp>
      <p:sp>
        <p:nvSpPr>
          <p:cNvPr id="17415" name="Rectangle 18"/>
          <p:cNvSpPr>
            <a:spLocks noChangeArrowheads="1"/>
          </p:cNvSpPr>
          <p:nvPr/>
        </p:nvSpPr>
        <p:spPr bwMode="auto">
          <a:xfrm>
            <a:off x="6292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a:t>
            </a:r>
          </a:p>
        </p:txBody>
      </p:sp>
      <p:sp>
        <p:nvSpPr>
          <p:cNvPr id="17416" name="Rectangle 19"/>
          <p:cNvSpPr>
            <a:spLocks noChangeArrowheads="1"/>
          </p:cNvSpPr>
          <p:nvPr/>
        </p:nvSpPr>
        <p:spPr bwMode="auto">
          <a:xfrm>
            <a:off x="5568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H</a:t>
            </a:r>
          </a:p>
        </p:txBody>
      </p:sp>
      <p:sp>
        <p:nvSpPr>
          <p:cNvPr id="17417" name="Rectangle 21"/>
          <p:cNvSpPr>
            <a:spLocks noChangeArrowheads="1"/>
          </p:cNvSpPr>
          <p:nvPr/>
        </p:nvSpPr>
        <p:spPr bwMode="auto">
          <a:xfrm>
            <a:off x="4706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1C1C1C"/>
                </a:solidFill>
              </a:rPr>
              <a:t>Th</a:t>
            </a:r>
          </a:p>
        </p:txBody>
      </p:sp>
      <p:sp>
        <p:nvSpPr>
          <p:cNvPr id="17418" name="Rectangle 22"/>
          <p:cNvSpPr>
            <a:spLocks noChangeArrowheads="1"/>
          </p:cNvSpPr>
          <p:nvPr/>
        </p:nvSpPr>
        <p:spPr bwMode="auto">
          <a:xfrm>
            <a:off x="7015163"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9</a:t>
            </a:r>
          </a:p>
        </p:txBody>
      </p:sp>
      <p:sp>
        <p:nvSpPr>
          <p:cNvPr id="17419" name="Rectangle 23"/>
          <p:cNvSpPr>
            <a:spLocks noChangeArrowheads="1"/>
          </p:cNvSpPr>
          <p:nvPr/>
        </p:nvSpPr>
        <p:spPr bwMode="auto">
          <a:xfrm>
            <a:off x="6292850" y="37623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a:t>
            </a:r>
          </a:p>
        </p:txBody>
      </p:sp>
      <p:cxnSp>
        <p:nvCxnSpPr>
          <p:cNvPr id="4" name="Straight Connector 3"/>
          <p:cNvCxnSpPr>
            <a:cxnSpLocks/>
          </p:cNvCxnSpPr>
          <p:nvPr/>
        </p:nvCxnSpPr>
        <p:spPr>
          <a:xfrm>
            <a:off x="4614864"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7421" name="Rectangle 24"/>
          <p:cNvSpPr>
            <a:spLocks noChangeArrowheads="1"/>
          </p:cNvSpPr>
          <p:nvPr/>
        </p:nvSpPr>
        <p:spPr bwMode="auto">
          <a:xfrm>
            <a:off x="7015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3</a:t>
            </a:r>
          </a:p>
        </p:txBody>
      </p:sp>
      <p:sp>
        <p:nvSpPr>
          <p:cNvPr id="17422" name="Rectangle 25"/>
          <p:cNvSpPr>
            <a:spLocks noChangeArrowheads="1"/>
          </p:cNvSpPr>
          <p:nvPr/>
        </p:nvSpPr>
        <p:spPr bwMode="auto">
          <a:xfrm>
            <a:off x="62928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a:solidFill>
                  <a:srgbClr val="242424"/>
                </a:solidFill>
              </a:rPr>
              <a:t>8</a:t>
            </a:r>
          </a:p>
        </p:txBody>
      </p:sp>
      <p:sp>
        <p:nvSpPr>
          <p:cNvPr id="17423" name="Rectangle 14"/>
          <p:cNvSpPr>
            <a:spLocks noChangeArrowheads="1"/>
          </p:cNvSpPr>
          <p:nvPr/>
        </p:nvSpPr>
        <p:spPr bwMode="auto">
          <a:xfrm>
            <a:off x="63468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1500">
                <a:solidFill>
                  <a:srgbClr val="242424"/>
                </a:solidFill>
              </a:rPr>
              <a:t>6</a:t>
            </a:r>
          </a:p>
        </p:txBody>
      </p:sp>
      <p:sp>
        <p:nvSpPr>
          <p:cNvPr id="17424" name="Rectangle 16"/>
          <p:cNvSpPr>
            <a:spLocks noChangeArrowheads="1"/>
          </p:cNvSpPr>
          <p:nvPr/>
        </p:nvSpPr>
        <p:spPr bwMode="auto">
          <a:xfrm>
            <a:off x="55975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1500" b="1">
                <a:solidFill>
                  <a:srgbClr val="0079C2"/>
                </a:solidFill>
              </a:rPr>
              <a:t>7</a:t>
            </a:r>
          </a:p>
        </p:txBody>
      </p:sp>
      <p:sp>
        <p:nvSpPr>
          <p:cNvPr id="17425" name="Rectangle 17"/>
          <p:cNvSpPr>
            <a:spLocks noChangeArrowheads="1"/>
          </p:cNvSpPr>
          <p:nvPr/>
        </p:nvSpPr>
        <p:spPr bwMode="auto">
          <a:xfrm>
            <a:off x="55689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3</a:t>
            </a:r>
          </a:p>
        </p:txBody>
      </p:sp>
      <p:sp>
        <p:nvSpPr>
          <p:cNvPr id="17426" name="Rectangle 20"/>
          <p:cNvSpPr>
            <a:spLocks noChangeArrowheads="1"/>
          </p:cNvSpPr>
          <p:nvPr/>
        </p:nvSpPr>
        <p:spPr bwMode="auto">
          <a:xfrm>
            <a:off x="4903789" y="4471988"/>
            <a:ext cx="3889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spcBef>
                <a:spcPct val="0"/>
              </a:spcBef>
              <a:spcAft>
                <a:spcPct val="0"/>
              </a:spcAft>
            </a:pPr>
            <a:r>
              <a:rPr lang="en-GB" altLang="en-US" sz="3000" b="1">
                <a:solidFill>
                  <a:srgbClr val="0079C2"/>
                </a:solidFill>
              </a:rPr>
              <a:t>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rPr>
              <a:t>Now try these multiplication problems using short multiplication:</a:t>
            </a:r>
          </a:p>
        </p:txBody>
      </p:sp>
      <p:sp>
        <p:nvSpPr>
          <p:cNvPr id="18435" name="Rectangle 26"/>
          <p:cNvSpPr>
            <a:spLocks noChangeArrowheads="1"/>
          </p:cNvSpPr>
          <p:nvPr/>
        </p:nvSpPr>
        <p:spPr bwMode="auto">
          <a:xfrm>
            <a:off x="2381251"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buFont typeface="Twinkl Sb"/>
              <a:buAutoNum type="arabicPeriod"/>
            </a:pPr>
            <a:r>
              <a:rPr lang="en-US" altLang="en-US">
                <a:solidFill>
                  <a:srgbClr val="1C1C1C"/>
                </a:solidFill>
              </a:rPr>
              <a:t>453 × 4</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a:pPr>
            <a:r>
              <a:rPr lang="en-US" altLang="en-US">
                <a:solidFill>
                  <a:srgbClr val="1C1C1C"/>
                </a:solidFill>
              </a:rPr>
              <a:t>814 × 5</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a:pPr>
            <a:r>
              <a:rPr lang="en-US" altLang="en-US">
                <a:solidFill>
                  <a:srgbClr val="1C1C1C"/>
                </a:solidFill>
              </a:rPr>
              <a:t>185 × 7</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a:pPr>
            <a:r>
              <a:rPr lang="en-US" altLang="en-US">
                <a:solidFill>
                  <a:srgbClr val="1C1C1C"/>
                </a:solidFill>
              </a:rPr>
              <a:t>203 × 6</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a:pPr>
            <a:r>
              <a:rPr lang="en-US" altLang="en-US">
                <a:solidFill>
                  <a:srgbClr val="1C1C1C"/>
                </a:solidFill>
              </a:rPr>
              <a:t>911 × 3</a:t>
            </a:r>
          </a:p>
        </p:txBody>
      </p:sp>
      <p:sp>
        <p:nvSpPr>
          <p:cNvPr id="18436" name="Rectangle 27"/>
          <p:cNvSpPr>
            <a:spLocks noChangeArrowheads="1"/>
          </p:cNvSpPr>
          <p:nvPr/>
        </p:nvSpPr>
        <p:spPr bwMode="auto">
          <a:xfrm>
            <a:off x="4711701"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buFont typeface="Twinkl Sb"/>
              <a:buAutoNum type="arabicPeriod" startAt="6"/>
            </a:pPr>
            <a:r>
              <a:rPr lang="en-US" altLang="en-US">
                <a:solidFill>
                  <a:srgbClr val="1C1C1C"/>
                </a:solidFill>
              </a:rPr>
              <a:t>645 × 6</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startAt="6"/>
            </a:pPr>
            <a:r>
              <a:rPr lang="en-US" altLang="en-US">
                <a:solidFill>
                  <a:srgbClr val="1C1C1C"/>
                </a:solidFill>
              </a:rPr>
              <a:t>8044 × 4</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startAt="6"/>
            </a:pPr>
            <a:r>
              <a:rPr lang="en-US" altLang="en-US">
                <a:solidFill>
                  <a:srgbClr val="1C1C1C"/>
                </a:solidFill>
              </a:rPr>
              <a:t>2232 × 9</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startAt="6"/>
            </a:pPr>
            <a:r>
              <a:rPr lang="en-US" altLang="en-US">
                <a:solidFill>
                  <a:srgbClr val="1C1C1C"/>
                </a:solidFill>
              </a:rPr>
              <a:t>1573 × 6</a:t>
            </a:r>
            <a:br>
              <a:rPr lang="en-US" altLang="en-US">
                <a:solidFill>
                  <a:srgbClr val="1C1C1C"/>
                </a:solidFill>
              </a:rPr>
            </a:br>
            <a:br>
              <a:rPr lang="en-US" altLang="en-US">
                <a:solidFill>
                  <a:srgbClr val="1C1C1C"/>
                </a:solidFill>
              </a:rPr>
            </a:br>
            <a:endParaRPr lang="en-US" altLang="en-US">
              <a:solidFill>
                <a:srgbClr val="1C1C1C"/>
              </a:solidFill>
            </a:endParaRPr>
          </a:p>
          <a:p>
            <a:pPr fontAlgn="base">
              <a:spcBef>
                <a:spcPct val="0"/>
              </a:spcBef>
              <a:spcAft>
                <a:spcPct val="0"/>
              </a:spcAft>
              <a:buFont typeface="Twinkl Sb"/>
              <a:buAutoNum type="arabicPeriod" startAt="6"/>
            </a:pPr>
            <a:r>
              <a:rPr lang="en-US" altLang="en-US">
                <a:solidFill>
                  <a:srgbClr val="1C1C1C"/>
                </a:solidFill>
              </a:rPr>
              <a:t>4307 × 3</a:t>
            </a:r>
          </a:p>
        </p:txBody>
      </p:sp>
      <p:pic>
        <p:nvPicPr>
          <p:cNvPr id="18437" name="Picture 2"/>
          <p:cNvPicPr>
            <a:picLocks noChangeAspect="1"/>
          </p:cNvPicPr>
          <p:nvPr/>
        </p:nvPicPr>
        <p:blipFill>
          <a:blip r:embed="rId2">
            <a:extLst>
              <a:ext uri="{28A0092B-C50C-407E-A947-70E740481C1C}">
                <a14:useLocalDpi xmlns:a14="http://schemas.microsoft.com/office/drawing/2010/main" val="0"/>
              </a:ext>
            </a:extLst>
          </a:blip>
          <a:srcRect b="17886"/>
          <a:stretch>
            <a:fillRect/>
          </a:stretch>
        </p:blipFill>
        <p:spPr bwMode="auto">
          <a:xfrm>
            <a:off x="6516689" y="1419225"/>
            <a:ext cx="3170237" cy="49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500" dirty="0">
                <a:latin typeface="+mn-lt"/>
              </a:rPr>
              <a:t>Compact Long Multiplication Method</a:t>
            </a:r>
          </a:p>
        </p:txBody>
      </p:sp>
      <p:sp>
        <p:nvSpPr>
          <p:cNvPr id="19459" name="Rectangle 4"/>
          <p:cNvSpPr>
            <a:spLocks noChangeArrowheads="1"/>
          </p:cNvSpPr>
          <p:nvPr/>
        </p:nvSpPr>
        <p:spPr bwMode="auto">
          <a:xfrm>
            <a:off x="2279650" y="15144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None/>
            </a:pPr>
            <a:r>
              <a:rPr lang="en-GB" altLang="en-US"/>
              <a:t>Complete the following calculation:</a:t>
            </a:r>
          </a:p>
        </p:txBody>
      </p:sp>
      <p:sp>
        <p:nvSpPr>
          <p:cNvPr id="2" name="Rectangle 1"/>
          <p:cNvSpPr/>
          <p:nvPr/>
        </p:nvSpPr>
        <p:spPr>
          <a:xfrm>
            <a:off x="2279650" y="5335589"/>
            <a:ext cx="7632700" cy="757237"/>
          </a:xfrm>
          <a:prstGeom prst="rect">
            <a:avLst/>
          </a:prstGeom>
          <a:solidFill>
            <a:srgbClr val="CD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Twinkl"/>
              </a:rPr>
              <a:t>Go onto the next slide to see the multiplication process for </a:t>
            </a:r>
            <a:br>
              <a:rPr lang="en-GB" dirty="0">
                <a:solidFill>
                  <a:srgbClr val="1C1C1C"/>
                </a:solidFill>
                <a:latin typeface="Twinkl"/>
              </a:rPr>
            </a:br>
            <a:r>
              <a:rPr lang="en-GB" dirty="0">
                <a:solidFill>
                  <a:srgbClr val="1C1C1C"/>
                </a:solidFill>
                <a:latin typeface="Twinkl"/>
              </a:rPr>
              <a:t>this calculation.</a:t>
            </a:r>
          </a:p>
        </p:txBody>
      </p:sp>
      <p:sp>
        <p:nvSpPr>
          <p:cNvPr id="19461" name="Rectangle 6"/>
          <p:cNvSpPr>
            <a:spLocks noChangeArrowheads="1"/>
          </p:cNvSpPr>
          <p:nvPr/>
        </p:nvSpPr>
        <p:spPr bwMode="auto">
          <a:xfrm>
            <a:off x="2274888" y="2865438"/>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7000"/>
              <a:t>4533 × 54 </a:t>
            </a:r>
          </a:p>
        </p:txBody>
      </p:sp>
      <p:cxnSp>
        <p:nvCxnSpPr>
          <p:cNvPr id="11" name="Straight Arrow Connector 10"/>
          <p:cNvCxnSpPr>
            <a:cxnSpLocks/>
          </p:cNvCxnSpPr>
          <p:nvPr/>
        </p:nvCxnSpPr>
        <p:spPr>
          <a:xfrm>
            <a:off x="4376738" y="2625726"/>
            <a:ext cx="754062" cy="417513"/>
          </a:xfrm>
          <a:prstGeom prst="straightConnector1">
            <a:avLst/>
          </a:prstGeom>
          <a:ln w="38100">
            <a:solidFill>
              <a:srgbClr val="01954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p:cNvCxnSpPr>
          <p:nvPr/>
        </p:nvCxnSpPr>
        <p:spPr>
          <a:xfrm flipH="1" flipV="1">
            <a:off x="7566026" y="3819526"/>
            <a:ext cx="722313" cy="428625"/>
          </a:xfrm>
          <a:prstGeom prst="straightConnector1">
            <a:avLst/>
          </a:prstGeom>
          <a:ln w="38100">
            <a:solidFill>
              <a:srgbClr val="01954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2751139" y="2009775"/>
            <a:ext cx="30765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4000" b="1">
                <a:solidFill>
                  <a:srgbClr val="019540"/>
                </a:solidFill>
              </a:rPr>
              <a:t>multiplicand</a:t>
            </a:r>
          </a:p>
        </p:txBody>
      </p:sp>
      <p:sp>
        <p:nvSpPr>
          <p:cNvPr id="18" name="Rectangle 17"/>
          <p:cNvSpPr>
            <a:spLocks noChangeArrowheads="1"/>
          </p:cNvSpPr>
          <p:nvPr/>
        </p:nvSpPr>
        <p:spPr bwMode="auto">
          <a:xfrm>
            <a:off x="6750051" y="4281488"/>
            <a:ext cx="30765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4000" b="1">
                <a:solidFill>
                  <a:srgbClr val="019540"/>
                </a:solidFill>
              </a:rPr>
              <a:t>multiplier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2279650" y="765175"/>
            <a:ext cx="76327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a:pPr>
            <a:r>
              <a:rPr lang="en-GB" altLang="en-US" dirty="0"/>
              <a:t>Multiply the number in the ones column by the ones in the multiplier and carry the tens in the answer over to the tens column (just as we did in the ‘Short Multiplication’). </a:t>
            </a:r>
          </a:p>
        </p:txBody>
      </p:sp>
      <p:sp>
        <p:nvSpPr>
          <p:cNvPr id="20483" name="Rectangle 21"/>
          <p:cNvSpPr>
            <a:spLocks noChangeArrowheads="1"/>
          </p:cNvSpPr>
          <p:nvPr/>
        </p:nvSpPr>
        <p:spPr bwMode="auto">
          <a:xfrm>
            <a:off x="5189538" y="2451101"/>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0484" name="Rectangle 11"/>
          <p:cNvSpPr>
            <a:spLocks noChangeArrowheads="1"/>
          </p:cNvSpPr>
          <p:nvPr/>
        </p:nvSpPr>
        <p:spPr bwMode="auto">
          <a:xfrm>
            <a:off x="602773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0485" name="Rectangle 19"/>
          <p:cNvSpPr>
            <a:spLocks noChangeArrowheads="1"/>
          </p:cNvSpPr>
          <p:nvPr/>
        </p:nvSpPr>
        <p:spPr bwMode="auto">
          <a:xfrm>
            <a:off x="6116639" y="2451101"/>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0486" name="Rectangle 23"/>
          <p:cNvSpPr>
            <a:spLocks noChangeArrowheads="1"/>
          </p:cNvSpPr>
          <p:nvPr/>
        </p:nvSpPr>
        <p:spPr bwMode="auto">
          <a:xfrm>
            <a:off x="6027738"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a:t>
            </a:r>
          </a:p>
        </p:txBody>
      </p:sp>
      <p:cxnSp>
        <p:nvCxnSpPr>
          <p:cNvPr id="4" name="Straight Connector 3"/>
          <p:cNvCxnSpPr>
            <a:cxnSpLocks/>
          </p:cNvCxnSpPr>
          <p:nvPr/>
        </p:nvCxnSpPr>
        <p:spPr>
          <a:xfrm>
            <a:off x="3949700" y="4475163"/>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0488" name="Rectangle 13"/>
          <p:cNvSpPr>
            <a:spLocks noChangeArrowheads="1"/>
          </p:cNvSpPr>
          <p:nvPr/>
        </p:nvSpPr>
        <p:spPr bwMode="auto">
          <a:xfrm>
            <a:off x="7591425" y="31623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3</a:t>
            </a:r>
          </a:p>
        </p:txBody>
      </p:sp>
      <p:sp>
        <p:nvSpPr>
          <p:cNvPr id="20489" name="Rectangle 15"/>
          <p:cNvSpPr>
            <a:spLocks noChangeArrowheads="1"/>
          </p:cNvSpPr>
          <p:nvPr/>
        </p:nvSpPr>
        <p:spPr bwMode="auto">
          <a:xfrm>
            <a:off x="7683500" y="2451101"/>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0490" name="Rectangle 22"/>
          <p:cNvSpPr>
            <a:spLocks noChangeArrowheads="1"/>
          </p:cNvSpPr>
          <p:nvPr/>
        </p:nvSpPr>
        <p:spPr bwMode="auto">
          <a:xfrm>
            <a:off x="759142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0491" name="Rectangle 24"/>
          <p:cNvSpPr>
            <a:spLocks noChangeArrowheads="1"/>
          </p:cNvSpPr>
          <p:nvPr/>
        </p:nvSpPr>
        <p:spPr bwMode="auto">
          <a:xfrm>
            <a:off x="759142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2</a:t>
            </a:r>
          </a:p>
        </p:txBody>
      </p:sp>
      <p:sp>
        <p:nvSpPr>
          <p:cNvPr id="20492" name="Rectangle 25"/>
          <p:cNvSpPr>
            <a:spLocks noChangeArrowheads="1"/>
          </p:cNvSpPr>
          <p:nvPr/>
        </p:nvSpPr>
        <p:spPr bwMode="auto">
          <a:xfrm>
            <a:off x="700246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1</a:t>
            </a:r>
          </a:p>
        </p:txBody>
      </p:sp>
      <p:sp>
        <p:nvSpPr>
          <p:cNvPr id="20493" name="Rectangle 21"/>
          <p:cNvSpPr>
            <a:spLocks noChangeArrowheads="1"/>
          </p:cNvSpPr>
          <p:nvPr/>
        </p:nvSpPr>
        <p:spPr bwMode="auto">
          <a:xfrm>
            <a:off x="4154488" y="2451100"/>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0494" name="Rectangle 12"/>
          <p:cNvSpPr>
            <a:spLocks noChangeArrowheads="1"/>
          </p:cNvSpPr>
          <p:nvPr/>
        </p:nvSpPr>
        <p:spPr bwMode="auto">
          <a:xfrm>
            <a:off x="6810375"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0495" name="Rectangle 18"/>
          <p:cNvSpPr>
            <a:spLocks noChangeArrowheads="1"/>
          </p:cNvSpPr>
          <p:nvPr/>
        </p:nvSpPr>
        <p:spPr bwMode="auto">
          <a:xfrm>
            <a:off x="6899275" y="2451101"/>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0496" name="Rectangle 15"/>
          <p:cNvSpPr>
            <a:spLocks noChangeArrowheads="1"/>
          </p:cNvSpPr>
          <p:nvPr/>
        </p:nvSpPr>
        <p:spPr bwMode="auto">
          <a:xfrm>
            <a:off x="681037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0497" name="Rectangle 11"/>
          <p:cNvSpPr>
            <a:spLocks noChangeArrowheads="1"/>
          </p:cNvSpPr>
          <p:nvPr/>
        </p:nvSpPr>
        <p:spPr bwMode="auto">
          <a:xfrm>
            <a:off x="524668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2"/>
            </a:pPr>
            <a:r>
              <a:rPr lang="en-GB" altLang="en-US" dirty="0"/>
              <a:t>Multiply the number in the tens column by the ones in the multiplier and carry over the hundreds to the hundreds column. Remember to add on the tens that were carried over.</a:t>
            </a:r>
          </a:p>
        </p:txBody>
      </p:sp>
      <p:sp>
        <p:nvSpPr>
          <p:cNvPr id="21507" name="Rectangle 21"/>
          <p:cNvSpPr>
            <a:spLocks noChangeArrowheads="1"/>
          </p:cNvSpPr>
          <p:nvPr/>
        </p:nvSpPr>
        <p:spPr bwMode="auto">
          <a:xfrm>
            <a:off x="5189538" y="2451101"/>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1508" name="Rectangle 11"/>
          <p:cNvSpPr>
            <a:spLocks noChangeArrowheads="1"/>
          </p:cNvSpPr>
          <p:nvPr/>
        </p:nvSpPr>
        <p:spPr bwMode="auto">
          <a:xfrm>
            <a:off x="602773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1509" name="Rectangle 19"/>
          <p:cNvSpPr>
            <a:spLocks noChangeArrowheads="1"/>
          </p:cNvSpPr>
          <p:nvPr/>
        </p:nvSpPr>
        <p:spPr bwMode="auto">
          <a:xfrm>
            <a:off x="6116639" y="2451101"/>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1510" name="Rectangle 23"/>
          <p:cNvSpPr>
            <a:spLocks noChangeArrowheads="1"/>
          </p:cNvSpPr>
          <p:nvPr/>
        </p:nvSpPr>
        <p:spPr bwMode="auto">
          <a:xfrm>
            <a:off x="6027738"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a:t>
            </a:r>
          </a:p>
        </p:txBody>
      </p:sp>
      <p:cxnSp>
        <p:nvCxnSpPr>
          <p:cNvPr id="4" name="Straight Connector 3"/>
          <p:cNvCxnSpPr>
            <a:cxnSpLocks/>
          </p:cNvCxnSpPr>
          <p:nvPr/>
        </p:nvCxnSpPr>
        <p:spPr>
          <a:xfrm>
            <a:off x="3949700" y="4475163"/>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1512" name="Rectangle 13"/>
          <p:cNvSpPr>
            <a:spLocks noChangeArrowheads="1"/>
          </p:cNvSpPr>
          <p:nvPr/>
        </p:nvSpPr>
        <p:spPr bwMode="auto">
          <a:xfrm>
            <a:off x="7591425" y="31623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1513" name="Rectangle 15"/>
          <p:cNvSpPr>
            <a:spLocks noChangeArrowheads="1"/>
          </p:cNvSpPr>
          <p:nvPr/>
        </p:nvSpPr>
        <p:spPr bwMode="auto">
          <a:xfrm>
            <a:off x="7683500" y="2451101"/>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1514" name="Rectangle 22"/>
          <p:cNvSpPr>
            <a:spLocks noChangeArrowheads="1"/>
          </p:cNvSpPr>
          <p:nvPr/>
        </p:nvSpPr>
        <p:spPr bwMode="auto">
          <a:xfrm>
            <a:off x="759142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1515" name="Rectangle 24"/>
          <p:cNvSpPr>
            <a:spLocks noChangeArrowheads="1"/>
          </p:cNvSpPr>
          <p:nvPr/>
        </p:nvSpPr>
        <p:spPr bwMode="auto">
          <a:xfrm>
            <a:off x="759142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1516" name="Rectangle 25"/>
          <p:cNvSpPr>
            <a:spLocks noChangeArrowheads="1"/>
          </p:cNvSpPr>
          <p:nvPr/>
        </p:nvSpPr>
        <p:spPr bwMode="auto">
          <a:xfrm>
            <a:off x="704056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1517" name="Rectangle 21"/>
          <p:cNvSpPr>
            <a:spLocks noChangeArrowheads="1"/>
          </p:cNvSpPr>
          <p:nvPr/>
        </p:nvSpPr>
        <p:spPr bwMode="auto">
          <a:xfrm>
            <a:off x="4154488" y="2451100"/>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1518" name="Rectangle 12"/>
          <p:cNvSpPr>
            <a:spLocks noChangeArrowheads="1"/>
          </p:cNvSpPr>
          <p:nvPr/>
        </p:nvSpPr>
        <p:spPr bwMode="auto">
          <a:xfrm>
            <a:off x="6810375"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3</a:t>
            </a:r>
          </a:p>
        </p:txBody>
      </p:sp>
      <p:sp>
        <p:nvSpPr>
          <p:cNvPr id="21519" name="Rectangle 18"/>
          <p:cNvSpPr>
            <a:spLocks noChangeArrowheads="1"/>
          </p:cNvSpPr>
          <p:nvPr/>
        </p:nvSpPr>
        <p:spPr bwMode="auto">
          <a:xfrm>
            <a:off x="6899275" y="2451101"/>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1520" name="Rectangle 15"/>
          <p:cNvSpPr>
            <a:spLocks noChangeArrowheads="1"/>
          </p:cNvSpPr>
          <p:nvPr/>
        </p:nvSpPr>
        <p:spPr bwMode="auto">
          <a:xfrm>
            <a:off x="681037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1521" name="Rectangle 11"/>
          <p:cNvSpPr>
            <a:spLocks noChangeArrowheads="1"/>
          </p:cNvSpPr>
          <p:nvPr/>
        </p:nvSpPr>
        <p:spPr bwMode="auto">
          <a:xfrm>
            <a:off x="524668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1522" name="Rectangle 20"/>
          <p:cNvSpPr>
            <a:spLocks noChangeArrowheads="1"/>
          </p:cNvSpPr>
          <p:nvPr/>
        </p:nvSpPr>
        <p:spPr bwMode="auto">
          <a:xfrm>
            <a:off x="681037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3</a:t>
            </a:r>
          </a:p>
        </p:txBody>
      </p:sp>
      <p:sp>
        <p:nvSpPr>
          <p:cNvPr id="21523" name="Rectangle 21"/>
          <p:cNvSpPr>
            <a:spLocks noChangeArrowheads="1"/>
          </p:cNvSpPr>
          <p:nvPr/>
        </p:nvSpPr>
        <p:spPr bwMode="auto">
          <a:xfrm>
            <a:off x="623411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3"/>
            </a:pPr>
            <a:r>
              <a:rPr lang="en-GB" altLang="en-US" dirty="0"/>
              <a:t>Multiply the number in the hundreds column with the ones in the multiplier and carry the thousands over to the thousands column. Remember to add on the hundreds that were carried over.</a:t>
            </a:r>
          </a:p>
        </p:txBody>
      </p:sp>
      <p:sp>
        <p:nvSpPr>
          <p:cNvPr id="22531" name="Rectangle 21"/>
          <p:cNvSpPr>
            <a:spLocks noChangeArrowheads="1"/>
          </p:cNvSpPr>
          <p:nvPr/>
        </p:nvSpPr>
        <p:spPr bwMode="auto">
          <a:xfrm>
            <a:off x="5189538" y="2451101"/>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2532" name="Rectangle 11"/>
          <p:cNvSpPr>
            <a:spLocks noChangeArrowheads="1"/>
          </p:cNvSpPr>
          <p:nvPr/>
        </p:nvSpPr>
        <p:spPr bwMode="auto">
          <a:xfrm>
            <a:off x="602773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2533" name="Rectangle 19"/>
          <p:cNvSpPr>
            <a:spLocks noChangeArrowheads="1"/>
          </p:cNvSpPr>
          <p:nvPr/>
        </p:nvSpPr>
        <p:spPr bwMode="auto">
          <a:xfrm>
            <a:off x="6116639" y="2451101"/>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2534" name="Rectangle 23"/>
          <p:cNvSpPr>
            <a:spLocks noChangeArrowheads="1"/>
          </p:cNvSpPr>
          <p:nvPr/>
        </p:nvSpPr>
        <p:spPr bwMode="auto">
          <a:xfrm>
            <a:off x="6027738"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a:t>
            </a:r>
          </a:p>
        </p:txBody>
      </p:sp>
      <p:cxnSp>
        <p:nvCxnSpPr>
          <p:cNvPr id="4" name="Straight Connector 3"/>
          <p:cNvCxnSpPr>
            <a:cxnSpLocks/>
          </p:cNvCxnSpPr>
          <p:nvPr/>
        </p:nvCxnSpPr>
        <p:spPr>
          <a:xfrm>
            <a:off x="3949700" y="4475163"/>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2536" name="Rectangle 13"/>
          <p:cNvSpPr>
            <a:spLocks noChangeArrowheads="1"/>
          </p:cNvSpPr>
          <p:nvPr/>
        </p:nvSpPr>
        <p:spPr bwMode="auto">
          <a:xfrm>
            <a:off x="7591425" y="31623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2537" name="Rectangle 15"/>
          <p:cNvSpPr>
            <a:spLocks noChangeArrowheads="1"/>
          </p:cNvSpPr>
          <p:nvPr/>
        </p:nvSpPr>
        <p:spPr bwMode="auto">
          <a:xfrm>
            <a:off x="7683500" y="2451101"/>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2538" name="Rectangle 22"/>
          <p:cNvSpPr>
            <a:spLocks noChangeArrowheads="1"/>
          </p:cNvSpPr>
          <p:nvPr/>
        </p:nvSpPr>
        <p:spPr bwMode="auto">
          <a:xfrm>
            <a:off x="759142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2539" name="Rectangle 24"/>
          <p:cNvSpPr>
            <a:spLocks noChangeArrowheads="1"/>
          </p:cNvSpPr>
          <p:nvPr/>
        </p:nvSpPr>
        <p:spPr bwMode="auto">
          <a:xfrm>
            <a:off x="759142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2540" name="Rectangle 21"/>
          <p:cNvSpPr>
            <a:spLocks noChangeArrowheads="1"/>
          </p:cNvSpPr>
          <p:nvPr/>
        </p:nvSpPr>
        <p:spPr bwMode="auto">
          <a:xfrm>
            <a:off x="4154488" y="2451100"/>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2541" name="Rectangle 12"/>
          <p:cNvSpPr>
            <a:spLocks noChangeArrowheads="1"/>
          </p:cNvSpPr>
          <p:nvPr/>
        </p:nvSpPr>
        <p:spPr bwMode="auto">
          <a:xfrm>
            <a:off x="6810375"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2542" name="Rectangle 18"/>
          <p:cNvSpPr>
            <a:spLocks noChangeArrowheads="1"/>
          </p:cNvSpPr>
          <p:nvPr/>
        </p:nvSpPr>
        <p:spPr bwMode="auto">
          <a:xfrm>
            <a:off x="6899275" y="2451101"/>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2543" name="Rectangle 15"/>
          <p:cNvSpPr>
            <a:spLocks noChangeArrowheads="1"/>
          </p:cNvSpPr>
          <p:nvPr/>
        </p:nvSpPr>
        <p:spPr bwMode="auto">
          <a:xfrm>
            <a:off x="681037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2544" name="Rectangle 11"/>
          <p:cNvSpPr>
            <a:spLocks noChangeArrowheads="1"/>
          </p:cNvSpPr>
          <p:nvPr/>
        </p:nvSpPr>
        <p:spPr bwMode="auto">
          <a:xfrm>
            <a:off x="524668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2545" name="Rectangle 20"/>
          <p:cNvSpPr>
            <a:spLocks noChangeArrowheads="1"/>
          </p:cNvSpPr>
          <p:nvPr/>
        </p:nvSpPr>
        <p:spPr bwMode="auto">
          <a:xfrm>
            <a:off x="681037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2546" name="Rectangle 26"/>
          <p:cNvSpPr>
            <a:spLocks noChangeArrowheads="1"/>
          </p:cNvSpPr>
          <p:nvPr/>
        </p:nvSpPr>
        <p:spPr bwMode="auto">
          <a:xfrm>
            <a:off x="6027738"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1</a:t>
            </a:r>
          </a:p>
        </p:txBody>
      </p:sp>
      <p:sp>
        <p:nvSpPr>
          <p:cNvPr id="22547" name="Rectangle 28"/>
          <p:cNvSpPr>
            <a:spLocks noChangeArrowheads="1"/>
          </p:cNvSpPr>
          <p:nvPr/>
        </p:nvSpPr>
        <p:spPr bwMode="auto">
          <a:xfrm>
            <a:off x="704056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2548" name="Rectangle 29"/>
          <p:cNvSpPr>
            <a:spLocks noChangeArrowheads="1"/>
          </p:cNvSpPr>
          <p:nvPr/>
        </p:nvSpPr>
        <p:spPr bwMode="auto">
          <a:xfrm>
            <a:off x="623411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2549" name="Rectangle 30"/>
          <p:cNvSpPr>
            <a:spLocks noChangeArrowheads="1"/>
          </p:cNvSpPr>
          <p:nvPr/>
        </p:nvSpPr>
        <p:spPr bwMode="auto">
          <a:xfrm>
            <a:off x="5429250"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4"/>
            </a:pPr>
            <a:r>
              <a:rPr lang="en-GB" altLang="en-US" dirty="0"/>
              <a:t>Multiply the number in the thousands column with the ones in the  multiplier and carry the ten thousands over to the ten thousands column. Remember to add on the thousands that were carried over.</a:t>
            </a:r>
          </a:p>
        </p:txBody>
      </p:sp>
      <p:sp>
        <p:nvSpPr>
          <p:cNvPr id="23555" name="Rectangle 21"/>
          <p:cNvSpPr>
            <a:spLocks noChangeArrowheads="1"/>
          </p:cNvSpPr>
          <p:nvPr/>
        </p:nvSpPr>
        <p:spPr bwMode="auto">
          <a:xfrm>
            <a:off x="5189538" y="2451101"/>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3556" name="Rectangle 11"/>
          <p:cNvSpPr>
            <a:spLocks noChangeArrowheads="1"/>
          </p:cNvSpPr>
          <p:nvPr/>
        </p:nvSpPr>
        <p:spPr bwMode="auto">
          <a:xfrm>
            <a:off x="602773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3557" name="Rectangle 19"/>
          <p:cNvSpPr>
            <a:spLocks noChangeArrowheads="1"/>
          </p:cNvSpPr>
          <p:nvPr/>
        </p:nvSpPr>
        <p:spPr bwMode="auto">
          <a:xfrm>
            <a:off x="6116639" y="2451101"/>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3558" name="Rectangle 23"/>
          <p:cNvSpPr>
            <a:spLocks noChangeArrowheads="1"/>
          </p:cNvSpPr>
          <p:nvPr/>
        </p:nvSpPr>
        <p:spPr bwMode="auto">
          <a:xfrm>
            <a:off x="6027738"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a:t>
            </a:r>
          </a:p>
        </p:txBody>
      </p:sp>
      <p:cxnSp>
        <p:nvCxnSpPr>
          <p:cNvPr id="4" name="Straight Connector 3"/>
          <p:cNvCxnSpPr>
            <a:cxnSpLocks/>
          </p:cNvCxnSpPr>
          <p:nvPr/>
        </p:nvCxnSpPr>
        <p:spPr>
          <a:xfrm>
            <a:off x="3949700" y="4475163"/>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3560" name="Rectangle 13"/>
          <p:cNvSpPr>
            <a:spLocks noChangeArrowheads="1"/>
          </p:cNvSpPr>
          <p:nvPr/>
        </p:nvSpPr>
        <p:spPr bwMode="auto">
          <a:xfrm>
            <a:off x="7591425" y="31623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3561" name="Rectangle 15"/>
          <p:cNvSpPr>
            <a:spLocks noChangeArrowheads="1"/>
          </p:cNvSpPr>
          <p:nvPr/>
        </p:nvSpPr>
        <p:spPr bwMode="auto">
          <a:xfrm>
            <a:off x="7683500" y="2451101"/>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U</a:t>
            </a:r>
          </a:p>
        </p:txBody>
      </p:sp>
      <p:sp>
        <p:nvSpPr>
          <p:cNvPr id="23562" name="Rectangle 22"/>
          <p:cNvSpPr>
            <a:spLocks noChangeArrowheads="1"/>
          </p:cNvSpPr>
          <p:nvPr/>
        </p:nvSpPr>
        <p:spPr bwMode="auto">
          <a:xfrm>
            <a:off x="759142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3563" name="Rectangle 24"/>
          <p:cNvSpPr>
            <a:spLocks noChangeArrowheads="1"/>
          </p:cNvSpPr>
          <p:nvPr/>
        </p:nvSpPr>
        <p:spPr bwMode="auto">
          <a:xfrm>
            <a:off x="759142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3564" name="Rectangle 21"/>
          <p:cNvSpPr>
            <a:spLocks noChangeArrowheads="1"/>
          </p:cNvSpPr>
          <p:nvPr/>
        </p:nvSpPr>
        <p:spPr bwMode="auto">
          <a:xfrm>
            <a:off x="4154488" y="2451100"/>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3565" name="Rectangle 12"/>
          <p:cNvSpPr>
            <a:spLocks noChangeArrowheads="1"/>
          </p:cNvSpPr>
          <p:nvPr/>
        </p:nvSpPr>
        <p:spPr bwMode="auto">
          <a:xfrm>
            <a:off x="6810375"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3566" name="Rectangle 18"/>
          <p:cNvSpPr>
            <a:spLocks noChangeArrowheads="1"/>
          </p:cNvSpPr>
          <p:nvPr/>
        </p:nvSpPr>
        <p:spPr bwMode="auto">
          <a:xfrm>
            <a:off x="6899275" y="2451101"/>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3567" name="Rectangle 15"/>
          <p:cNvSpPr>
            <a:spLocks noChangeArrowheads="1"/>
          </p:cNvSpPr>
          <p:nvPr/>
        </p:nvSpPr>
        <p:spPr bwMode="auto">
          <a:xfrm>
            <a:off x="6810375" y="3871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3568" name="Rectangle 11"/>
          <p:cNvSpPr>
            <a:spLocks noChangeArrowheads="1"/>
          </p:cNvSpPr>
          <p:nvPr/>
        </p:nvSpPr>
        <p:spPr bwMode="auto">
          <a:xfrm>
            <a:off x="5246688" y="3160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3569" name="Rectangle 20"/>
          <p:cNvSpPr>
            <a:spLocks noChangeArrowheads="1"/>
          </p:cNvSpPr>
          <p:nvPr/>
        </p:nvSpPr>
        <p:spPr bwMode="auto">
          <a:xfrm>
            <a:off x="6810375"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3570" name="Rectangle 26"/>
          <p:cNvSpPr>
            <a:spLocks noChangeArrowheads="1"/>
          </p:cNvSpPr>
          <p:nvPr/>
        </p:nvSpPr>
        <p:spPr bwMode="auto">
          <a:xfrm>
            <a:off x="6027738"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3571" name="Rectangle 28"/>
          <p:cNvSpPr>
            <a:spLocks noChangeArrowheads="1"/>
          </p:cNvSpPr>
          <p:nvPr/>
        </p:nvSpPr>
        <p:spPr bwMode="auto">
          <a:xfrm>
            <a:off x="5246688"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8</a:t>
            </a:r>
          </a:p>
        </p:txBody>
      </p:sp>
      <p:sp>
        <p:nvSpPr>
          <p:cNvPr id="23572" name="Rectangle 29"/>
          <p:cNvSpPr>
            <a:spLocks noChangeArrowheads="1"/>
          </p:cNvSpPr>
          <p:nvPr/>
        </p:nvSpPr>
        <p:spPr bwMode="auto">
          <a:xfrm>
            <a:off x="4464050" y="4581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1</a:t>
            </a:r>
          </a:p>
        </p:txBody>
      </p:sp>
      <p:sp>
        <p:nvSpPr>
          <p:cNvPr id="23573" name="Rectangle 30"/>
          <p:cNvSpPr>
            <a:spLocks noChangeArrowheads="1"/>
          </p:cNvSpPr>
          <p:nvPr/>
        </p:nvSpPr>
        <p:spPr bwMode="auto">
          <a:xfrm>
            <a:off x="704056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3574" name="Rectangle 31"/>
          <p:cNvSpPr>
            <a:spLocks noChangeArrowheads="1"/>
          </p:cNvSpPr>
          <p:nvPr/>
        </p:nvSpPr>
        <p:spPr bwMode="auto">
          <a:xfrm>
            <a:off x="6234113"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3575" name="Rectangle 32"/>
          <p:cNvSpPr>
            <a:spLocks noChangeArrowheads="1"/>
          </p:cNvSpPr>
          <p:nvPr/>
        </p:nvSpPr>
        <p:spPr bwMode="auto">
          <a:xfrm>
            <a:off x="5429250" y="50434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2279650" y="765176"/>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5"/>
            </a:pPr>
            <a:r>
              <a:rPr lang="en-GB" altLang="en-US" dirty="0"/>
              <a:t>Move on to multiplying by the tens in the multiplier. First </a:t>
            </a:r>
            <a:r>
              <a:rPr lang="en-GB" altLang="en-US" dirty="0">
                <a:solidFill>
                  <a:srgbClr val="FF0000"/>
                </a:solidFill>
              </a:rPr>
              <a:t>add the place value holder zero! </a:t>
            </a:r>
          </a:p>
        </p:txBody>
      </p:sp>
      <p:sp>
        <p:nvSpPr>
          <p:cNvPr id="24579" name="Rectangle 21"/>
          <p:cNvSpPr>
            <a:spLocks noChangeArrowheads="1"/>
          </p:cNvSpPr>
          <p:nvPr/>
        </p:nvSpPr>
        <p:spPr bwMode="auto">
          <a:xfrm>
            <a:off x="5189538" y="1965326"/>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4580" name="Rectangle 11"/>
          <p:cNvSpPr>
            <a:spLocks noChangeArrowheads="1"/>
          </p:cNvSpPr>
          <p:nvPr/>
        </p:nvSpPr>
        <p:spPr bwMode="auto">
          <a:xfrm>
            <a:off x="6027738" y="26749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4581" name="Rectangle 19"/>
          <p:cNvSpPr>
            <a:spLocks noChangeArrowheads="1"/>
          </p:cNvSpPr>
          <p:nvPr/>
        </p:nvSpPr>
        <p:spPr bwMode="auto">
          <a:xfrm>
            <a:off x="6116639" y="1965326"/>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4582" name="Rectangle 23"/>
          <p:cNvSpPr>
            <a:spLocks noChangeArrowheads="1"/>
          </p:cNvSpPr>
          <p:nvPr/>
        </p:nvSpPr>
        <p:spPr bwMode="auto">
          <a:xfrm>
            <a:off x="6027738" y="33861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932238" y="3989388"/>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4584" name="Rectangle 13"/>
          <p:cNvSpPr>
            <a:spLocks noChangeArrowheads="1"/>
          </p:cNvSpPr>
          <p:nvPr/>
        </p:nvSpPr>
        <p:spPr bwMode="auto">
          <a:xfrm>
            <a:off x="7591425" y="2676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4585" name="Rectangle 15"/>
          <p:cNvSpPr>
            <a:spLocks noChangeArrowheads="1"/>
          </p:cNvSpPr>
          <p:nvPr/>
        </p:nvSpPr>
        <p:spPr bwMode="auto">
          <a:xfrm>
            <a:off x="7683500" y="1965326"/>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4586" name="Rectangle 22"/>
          <p:cNvSpPr>
            <a:spLocks noChangeArrowheads="1"/>
          </p:cNvSpPr>
          <p:nvPr/>
        </p:nvSpPr>
        <p:spPr bwMode="auto">
          <a:xfrm>
            <a:off x="7591425" y="33861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4587" name="Rectangle 24"/>
          <p:cNvSpPr>
            <a:spLocks noChangeArrowheads="1"/>
          </p:cNvSpPr>
          <p:nvPr/>
        </p:nvSpPr>
        <p:spPr bwMode="auto">
          <a:xfrm>
            <a:off x="7591425" y="4095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4588" name="Rectangle 21"/>
          <p:cNvSpPr>
            <a:spLocks noChangeArrowheads="1"/>
          </p:cNvSpPr>
          <p:nvPr/>
        </p:nvSpPr>
        <p:spPr bwMode="auto">
          <a:xfrm>
            <a:off x="4154488" y="1965325"/>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4589" name="Rectangle 12"/>
          <p:cNvSpPr>
            <a:spLocks noChangeArrowheads="1"/>
          </p:cNvSpPr>
          <p:nvPr/>
        </p:nvSpPr>
        <p:spPr bwMode="auto">
          <a:xfrm>
            <a:off x="6810375" y="26749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4590" name="Rectangle 18"/>
          <p:cNvSpPr>
            <a:spLocks noChangeArrowheads="1"/>
          </p:cNvSpPr>
          <p:nvPr/>
        </p:nvSpPr>
        <p:spPr bwMode="auto">
          <a:xfrm>
            <a:off x="6899275" y="1965326"/>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4591" name="Rectangle 15"/>
          <p:cNvSpPr>
            <a:spLocks noChangeArrowheads="1"/>
          </p:cNvSpPr>
          <p:nvPr/>
        </p:nvSpPr>
        <p:spPr bwMode="auto">
          <a:xfrm>
            <a:off x="6810375" y="33861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4592" name="Rectangle 11"/>
          <p:cNvSpPr>
            <a:spLocks noChangeArrowheads="1"/>
          </p:cNvSpPr>
          <p:nvPr/>
        </p:nvSpPr>
        <p:spPr bwMode="auto">
          <a:xfrm>
            <a:off x="5246688" y="26749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4593" name="Rectangle 20"/>
          <p:cNvSpPr>
            <a:spLocks noChangeArrowheads="1"/>
          </p:cNvSpPr>
          <p:nvPr/>
        </p:nvSpPr>
        <p:spPr bwMode="auto">
          <a:xfrm>
            <a:off x="6810375" y="4095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4594" name="Rectangle 26"/>
          <p:cNvSpPr>
            <a:spLocks noChangeArrowheads="1"/>
          </p:cNvSpPr>
          <p:nvPr/>
        </p:nvSpPr>
        <p:spPr bwMode="auto">
          <a:xfrm>
            <a:off x="6027738" y="4095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4595" name="Rectangle 28"/>
          <p:cNvSpPr>
            <a:spLocks noChangeArrowheads="1"/>
          </p:cNvSpPr>
          <p:nvPr/>
        </p:nvSpPr>
        <p:spPr bwMode="auto">
          <a:xfrm>
            <a:off x="5246688" y="4095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4596" name="Rectangle 29"/>
          <p:cNvSpPr>
            <a:spLocks noChangeArrowheads="1"/>
          </p:cNvSpPr>
          <p:nvPr/>
        </p:nvSpPr>
        <p:spPr bwMode="auto">
          <a:xfrm>
            <a:off x="4464050" y="4095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4597" name="Rectangle 30"/>
          <p:cNvSpPr>
            <a:spLocks noChangeArrowheads="1"/>
          </p:cNvSpPr>
          <p:nvPr/>
        </p:nvSpPr>
        <p:spPr bwMode="auto">
          <a:xfrm>
            <a:off x="7040563" y="4557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4598" name="Rectangle 31"/>
          <p:cNvSpPr>
            <a:spLocks noChangeArrowheads="1"/>
          </p:cNvSpPr>
          <p:nvPr/>
        </p:nvSpPr>
        <p:spPr bwMode="auto">
          <a:xfrm>
            <a:off x="6234113" y="4557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4599" name="Rectangle 32"/>
          <p:cNvSpPr>
            <a:spLocks noChangeArrowheads="1"/>
          </p:cNvSpPr>
          <p:nvPr/>
        </p:nvSpPr>
        <p:spPr bwMode="auto">
          <a:xfrm>
            <a:off x="5429250" y="4557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4600" name="Rectangle 25"/>
          <p:cNvSpPr>
            <a:spLocks noChangeArrowheads="1"/>
          </p:cNvSpPr>
          <p:nvPr/>
        </p:nvSpPr>
        <p:spPr bwMode="auto">
          <a:xfrm>
            <a:off x="7591425" y="48069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ChangeArrowheads="1"/>
          </p:cNvSpPr>
          <p:nvPr/>
        </p:nvSpPr>
        <p:spPr bwMode="auto">
          <a:xfrm>
            <a:off x="2279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6"/>
            </a:pPr>
            <a:r>
              <a:rPr lang="en-GB" altLang="en-US" dirty="0"/>
              <a:t>Multiply the number in the ones column by the tens multiplier and carry the hundreds over to the hundreds column. </a:t>
            </a:r>
          </a:p>
        </p:txBody>
      </p:sp>
      <p:sp>
        <p:nvSpPr>
          <p:cNvPr id="25603" name="Rectangle 21"/>
          <p:cNvSpPr>
            <a:spLocks noChangeArrowheads="1"/>
          </p:cNvSpPr>
          <p:nvPr/>
        </p:nvSpPr>
        <p:spPr bwMode="auto">
          <a:xfrm>
            <a:off x="5189538" y="2117726"/>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5604" name="Rectangle 11"/>
          <p:cNvSpPr>
            <a:spLocks noChangeArrowheads="1"/>
          </p:cNvSpPr>
          <p:nvPr/>
        </p:nvSpPr>
        <p:spPr bwMode="auto">
          <a:xfrm>
            <a:off x="602773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5605" name="Rectangle 19"/>
          <p:cNvSpPr>
            <a:spLocks noChangeArrowheads="1"/>
          </p:cNvSpPr>
          <p:nvPr/>
        </p:nvSpPr>
        <p:spPr bwMode="auto">
          <a:xfrm>
            <a:off x="6116639" y="2117726"/>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5606" name="Rectangle 23"/>
          <p:cNvSpPr>
            <a:spLocks noChangeArrowheads="1"/>
          </p:cNvSpPr>
          <p:nvPr/>
        </p:nvSpPr>
        <p:spPr bwMode="auto">
          <a:xfrm>
            <a:off x="6027738"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932238" y="4141788"/>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5608" name="Rectangle 13"/>
          <p:cNvSpPr>
            <a:spLocks noChangeArrowheads="1"/>
          </p:cNvSpPr>
          <p:nvPr/>
        </p:nvSpPr>
        <p:spPr bwMode="auto">
          <a:xfrm>
            <a:off x="7591425" y="2828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3</a:t>
            </a:r>
          </a:p>
        </p:txBody>
      </p:sp>
      <p:sp>
        <p:nvSpPr>
          <p:cNvPr id="25609" name="Rectangle 15"/>
          <p:cNvSpPr>
            <a:spLocks noChangeArrowheads="1"/>
          </p:cNvSpPr>
          <p:nvPr/>
        </p:nvSpPr>
        <p:spPr bwMode="auto">
          <a:xfrm>
            <a:off x="7683500" y="2117726"/>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5610" name="Rectangle 22"/>
          <p:cNvSpPr>
            <a:spLocks noChangeArrowheads="1"/>
          </p:cNvSpPr>
          <p:nvPr/>
        </p:nvSpPr>
        <p:spPr bwMode="auto">
          <a:xfrm>
            <a:off x="759142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5611" name="Rectangle 24"/>
          <p:cNvSpPr>
            <a:spLocks noChangeArrowheads="1"/>
          </p:cNvSpPr>
          <p:nvPr/>
        </p:nvSpPr>
        <p:spPr bwMode="auto">
          <a:xfrm>
            <a:off x="759142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5612" name="Rectangle 21"/>
          <p:cNvSpPr>
            <a:spLocks noChangeArrowheads="1"/>
          </p:cNvSpPr>
          <p:nvPr/>
        </p:nvSpPr>
        <p:spPr bwMode="auto">
          <a:xfrm>
            <a:off x="4154488" y="2117725"/>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5613" name="Rectangle 12"/>
          <p:cNvSpPr>
            <a:spLocks noChangeArrowheads="1"/>
          </p:cNvSpPr>
          <p:nvPr/>
        </p:nvSpPr>
        <p:spPr bwMode="auto">
          <a:xfrm>
            <a:off x="6810375"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5614" name="Rectangle 18"/>
          <p:cNvSpPr>
            <a:spLocks noChangeArrowheads="1"/>
          </p:cNvSpPr>
          <p:nvPr/>
        </p:nvSpPr>
        <p:spPr bwMode="auto">
          <a:xfrm>
            <a:off x="6899275" y="2117726"/>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5615" name="Rectangle 15"/>
          <p:cNvSpPr>
            <a:spLocks noChangeArrowheads="1"/>
          </p:cNvSpPr>
          <p:nvPr/>
        </p:nvSpPr>
        <p:spPr bwMode="auto">
          <a:xfrm>
            <a:off x="681037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5616" name="Rectangle 11"/>
          <p:cNvSpPr>
            <a:spLocks noChangeArrowheads="1"/>
          </p:cNvSpPr>
          <p:nvPr/>
        </p:nvSpPr>
        <p:spPr bwMode="auto">
          <a:xfrm>
            <a:off x="524668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5617" name="Rectangle 20"/>
          <p:cNvSpPr>
            <a:spLocks noChangeArrowheads="1"/>
          </p:cNvSpPr>
          <p:nvPr/>
        </p:nvSpPr>
        <p:spPr bwMode="auto">
          <a:xfrm>
            <a:off x="681037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5618" name="Rectangle 26"/>
          <p:cNvSpPr>
            <a:spLocks noChangeArrowheads="1"/>
          </p:cNvSpPr>
          <p:nvPr/>
        </p:nvSpPr>
        <p:spPr bwMode="auto">
          <a:xfrm>
            <a:off x="602773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5619" name="Rectangle 28"/>
          <p:cNvSpPr>
            <a:spLocks noChangeArrowheads="1"/>
          </p:cNvSpPr>
          <p:nvPr/>
        </p:nvSpPr>
        <p:spPr bwMode="auto">
          <a:xfrm>
            <a:off x="524668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5620" name="Rectangle 29"/>
          <p:cNvSpPr>
            <a:spLocks noChangeArrowheads="1"/>
          </p:cNvSpPr>
          <p:nvPr/>
        </p:nvSpPr>
        <p:spPr bwMode="auto">
          <a:xfrm>
            <a:off x="4464050"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5621" name="Rectangle 30"/>
          <p:cNvSpPr>
            <a:spLocks noChangeArrowheads="1"/>
          </p:cNvSpPr>
          <p:nvPr/>
        </p:nvSpPr>
        <p:spPr bwMode="auto">
          <a:xfrm>
            <a:off x="704056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5622" name="Rectangle 31"/>
          <p:cNvSpPr>
            <a:spLocks noChangeArrowheads="1"/>
          </p:cNvSpPr>
          <p:nvPr/>
        </p:nvSpPr>
        <p:spPr bwMode="auto">
          <a:xfrm>
            <a:off x="623411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5623" name="Rectangle 32"/>
          <p:cNvSpPr>
            <a:spLocks noChangeArrowheads="1"/>
          </p:cNvSpPr>
          <p:nvPr/>
        </p:nvSpPr>
        <p:spPr bwMode="auto">
          <a:xfrm>
            <a:off x="5429250"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5624" name="Rectangle 25"/>
          <p:cNvSpPr>
            <a:spLocks noChangeArrowheads="1"/>
          </p:cNvSpPr>
          <p:nvPr/>
        </p:nvSpPr>
        <p:spPr bwMode="auto">
          <a:xfrm>
            <a:off x="759142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0</a:t>
            </a:r>
          </a:p>
        </p:txBody>
      </p:sp>
      <p:sp>
        <p:nvSpPr>
          <p:cNvPr id="25625" name="Rectangle 27"/>
          <p:cNvSpPr>
            <a:spLocks noChangeArrowheads="1"/>
          </p:cNvSpPr>
          <p:nvPr/>
        </p:nvSpPr>
        <p:spPr bwMode="auto">
          <a:xfrm>
            <a:off x="681037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5626" name="Rectangle 33"/>
          <p:cNvSpPr>
            <a:spLocks noChangeArrowheads="1"/>
          </p:cNvSpPr>
          <p:nvPr/>
        </p:nvSpPr>
        <p:spPr bwMode="auto">
          <a:xfrm>
            <a:off x="6234113"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7"/>
            </a:pPr>
            <a:r>
              <a:rPr lang="en-GB" altLang="en-US"/>
              <a:t>Multiply the number in the tens column by the tens multiplier and carry over the thousands to the thousands column. Remember to add on the hundreds that were carried over. </a:t>
            </a:r>
          </a:p>
        </p:txBody>
      </p:sp>
      <p:sp>
        <p:nvSpPr>
          <p:cNvPr id="26627" name="Rectangle 21"/>
          <p:cNvSpPr>
            <a:spLocks noChangeArrowheads="1"/>
          </p:cNvSpPr>
          <p:nvPr/>
        </p:nvSpPr>
        <p:spPr bwMode="auto">
          <a:xfrm>
            <a:off x="5189538" y="2117726"/>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6628" name="Rectangle 11"/>
          <p:cNvSpPr>
            <a:spLocks noChangeArrowheads="1"/>
          </p:cNvSpPr>
          <p:nvPr/>
        </p:nvSpPr>
        <p:spPr bwMode="auto">
          <a:xfrm>
            <a:off x="602773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6629" name="Rectangle 19"/>
          <p:cNvSpPr>
            <a:spLocks noChangeArrowheads="1"/>
          </p:cNvSpPr>
          <p:nvPr/>
        </p:nvSpPr>
        <p:spPr bwMode="auto">
          <a:xfrm>
            <a:off x="6116639" y="2117726"/>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6630" name="Rectangle 23"/>
          <p:cNvSpPr>
            <a:spLocks noChangeArrowheads="1"/>
          </p:cNvSpPr>
          <p:nvPr/>
        </p:nvSpPr>
        <p:spPr bwMode="auto">
          <a:xfrm>
            <a:off x="6027738"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932238" y="4141788"/>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6632" name="Rectangle 13"/>
          <p:cNvSpPr>
            <a:spLocks noChangeArrowheads="1"/>
          </p:cNvSpPr>
          <p:nvPr/>
        </p:nvSpPr>
        <p:spPr bwMode="auto">
          <a:xfrm>
            <a:off x="7591425" y="2828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6633" name="Rectangle 15"/>
          <p:cNvSpPr>
            <a:spLocks noChangeArrowheads="1"/>
          </p:cNvSpPr>
          <p:nvPr/>
        </p:nvSpPr>
        <p:spPr bwMode="auto">
          <a:xfrm>
            <a:off x="7683500" y="2117726"/>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6634" name="Rectangle 22"/>
          <p:cNvSpPr>
            <a:spLocks noChangeArrowheads="1"/>
          </p:cNvSpPr>
          <p:nvPr/>
        </p:nvSpPr>
        <p:spPr bwMode="auto">
          <a:xfrm>
            <a:off x="759142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6635" name="Rectangle 24"/>
          <p:cNvSpPr>
            <a:spLocks noChangeArrowheads="1"/>
          </p:cNvSpPr>
          <p:nvPr/>
        </p:nvSpPr>
        <p:spPr bwMode="auto">
          <a:xfrm>
            <a:off x="759142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6636" name="Rectangle 21"/>
          <p:cNvSpPr>
            <a:spLocks noChangeArrowheads="1"/>
          </p:cNvSpPr>
          <p:nvPr/>
        </p:nvSpPr>
        <p:spPr bwMode="auto">
          <a:xfrm>
            <a:off x="4154488" y="2117725"/>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6637" name="Rectangle 12"/>
          <p:cNvSpPr>
            <a:spLocks noChangeArrowheads="1"/>
          </p:cNvSpPr>
          <p:nvPr/>
        </p:nvSpPr>
        <p:spPr bwMode="auto">
          <a:xfrm>
            <a:off x="6810375"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3</a:t>
            </a:r>
          </a:p>
        </p:txBody>
      </p:sp>
      <p:sp>
        <p:nvSpPr>
          <p:cNvPr id="26638" name="Rectangle 18"/>
          <p:cNvSpPr>
            <a:spLocks noChangeArrowheads="1"/>
          </p:cNvSpPr>
          <p:nvPr/>
        </p:nvSpPr>
        <p:spPr bwMode="auto">
          <a:xfrm>
            <a:off x="6899275" y="2117726"/>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6639" name="Rectangle 15"/>
          <p:cNvSpPr>
            <a:spLocks noChangeArrowheads="1"/>
          </p:cNvSpPr>
          <p:nvPr/>
        </p:nvSpPr>
        <p:spPr bwMode="auto">
          <a:xfrm>
            <a:off x="681037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6640" name="Rectangle 11"/>
          <p:cNvSpPr>
            <a:spLocks noChangeArrowheads="1"/>
          </p:cNvSpPr>
          <p:nvPr/>
        </p:nvSpPr>
        <p:spPr bwMode="auto">
          <a:xfrm>
            <a:off x="524668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6641" name="Rectangle 20"/>
          <p:cNvSpPr>
            <a:spLocks noChangeArrowheads="1"/>
          </p:cNvSpPr>
          <p:nvPr/>
        </p:nvSpPr>
        <p:spPr bwMode="auto">
          <a:xfrm>
            <a:off x="681037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6642" name="Rectangle 26"/>
          <p:cNvSpPr>
            <a:spLocks noChangeArrowheads="1"/>
          </p:cNvSpPr>
          <p:nvPr/>
        </p:nvSpPr>
        <p:spPr bwMode="auto">
          <a:xfrm>
            <a:off x="602773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6643" name="Rectangle 28"/>
          <p:cNvSpPr>
            <a:spLocks noChangeArrowheads="1"/>
          </p:cNvSpPr>
          <p:nvPr/>
        </p:nvSpPr>
        <p:spPr bwMode="auto">
          <a:xfrm>
            <a:off x="524668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6644" name="Rectangle 29"/>
          <p:cNvSpPr>
            <a:spLocks noChangeArrowheads="1"/>
          </p:cNvSpPr>
          <p:nvPr/>
        </p:nvSpPr>
        <p:spPr bwMode="auto">
          <a:xfrm>
            <a:off x="4464050"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6645" name="Rectangle 30"/>
          <p:cNvSpPr>
            <a:spLocks noChangeArrowheads="1"/>
          </p:cNvSpPr>
          <p:nvPr/>
        </p:nvSpPr>
        <p:spPr bwMode="auto">
          <a:xfrm>
            <a:off x="704056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6646" name="Rectangle 31"/>
          <p:cNvSpPr>
            <a:spLocks noChangeArrowheads="1"/>
          </p:cNvSpPr>
          <p:nvPr/>
        </p:nvSpPr>
        <p:spPr bwMode="auto">
          <a:xfrm>
            <a:off x="623411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6647" name="Rectangle 32"/>
          <p:cNvSpPr>
            <a:spLocks noChangeArrowheads="1"/>
          </p:cNvSpPr>
          <p:nvPr/>
        </p:nvSpPr>
        <p:spPr bwMode="auto">
          <a:xfrm>
            <a:off x="5429250"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6648" name="Rectangle 25"/>
          <p:cNvSpPr>
            <a:spLocks noChangeArrowheads="1"/>
          </p:cNvSpPr>
          <p:nvPr/>
        </p:nvSpPr>
        <p:spPr bwMode="auto">
          <a:xfrm>
            <a:off x="759142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0</a:t>
            </a:r>
          </a:p>
        </p:txBody>
      </p:sp>
      <p:sp>
        <p:nvSpPr>
          <p:cNvPr id="26649" name="Rectangle 27"/>
          <p:cNvSpPr>
            <a:spLocks noChangeArrowheads="1"/>
          </p:cNvSpPr>
          <p:nvPr/>
        </p:nvSpPr>
        <p:spPr bwMode="auto">
          <a:xfrm>
            <a:off x="681037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6650" name="Rectangle 33"/>
          <p:cNvSpPr>
            <a:spLocks noChangeArrowheads="1"/>
          </p:cNvSpPr>
          <p:nvPr/>
        </p:nvSpPr>
        <p:spPr bwMode="auto">
          <a:xfrm>
            <a:off x="6234113"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6651" name="Rectangle 34"/>
          <p:cNvSpPr>
            <a:spLocks noChangeArrowheads="1"/>
          </p:cNvSpPr>
          <p:nvPr/>
        </p:nvSpPr>
        <p:spPr bwMode="auto">
          <a:xfrm>
            <a:off x="6027738"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6</a:t>
            </a:r>
          </a:p>
        </p:txBody>
      </p:sp>
      <p:sp>
        <p:nvSpPr>
          <p:cNvPr id="26652" name="Rectangle 35"/>
          <p:cNvSpPr>
            <a:spLocks noChangeArrowheads="1"/>
          </p:cNvSpPr>
          <p:nvPr/>
        </p:nvSpPr>
        <p:spPr bwMode="auto">
          <a:xfrm>
            <a:off x="5429250"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8"/>
            </a:pPr>
            <a:r>
              <a:rPr lang="en-GB" altLang="en-US"/>
              <a:t>Multiply the number in the hundreds column with the tens multiplier and carry the ten thousands over to the ten thousands column. Remember to add on the thousands that were carried over.</a:t>
            </a:r>
          </a:p>
        </p:txBody>
      </p:sp>
      <p:sp>
        <p:nvSpPr>
          <p:cNvPr id="27651" name="Rectangle 21"/>
          <p:cNvSpPr>
            <a:spLocks noChangeArrowheads="1"/>
          </p:cNvSpPr>
          <p:nvPr/>
        </p:nvSpPr>
        <p:spPr bwMode="auto">
          <a:xfrm>
            <a:off x="5189538" y="2117726"/>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7652" name="Rectangle 11"/>
          <p:cNvSpPr>
            <a:spLocks noChangeArrowheads="1"/>
          </p:cNvSpPr>
          <p:nvPr/>
        </p:nvSpPr>
        <p:spPr bwMode="auto">
          <a:xfrm>
            <a:off x="602773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7653" name="Rectangle 19"/>
          <p:cNvSpPr>
            <a:spLocks noChangeArrowheads="1"/>
          </p:cNvSpPr>
          <p:nvPr/>
        </p:nvSpPr>
        <p:spPr bwMode="auto">
          <a:xfrm>
            <a:off x="6116639" y="2117726"/>
            <a:ext cx="211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7654" name="Rectangle 23"/>
          <p:cNvSpPr>
            <a:spLocks noChangeArrowheads="1"/>
          </p:cNvSpPr>
          <p:nvPr/>
        </p:nvSpPr>
        <p:spPr bwMode="auto">
          <a:xfrm>
            <a:off x="6027738"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932238" y="4141788"/>
            <a:ext cx="4184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7656" name="Rectangle 13"/>
          <p:cNvSpPr>
            <a:spLocks noChangeArrowheads="1"/>
          </p:cNvSpPr>
          <p:nvPr/>
        </p:nvSpPr>
        <p:spPr bwMode="auto">
          <a:xfrm>
            <a:off x="7591425" y="2828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7657" name="Rectangle 15"/>
          <p:cNvSpPr>
            <a:spLocks noChangeArrowheads="1"/>
          </p:cNvSpPr>
          <p:nvPr/>
        </p:nvSpPr>
        <p:spPr bwMode="auto">
          <a:xfrm>
            <a:off x="7683500" y="2117726"/>
            <a:ext cx="204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7658" name="Rectangle 22"/>
          <p:cNvSpPr>
            <a:spLocks noChangeArrowheads="1"/>
          </p:cNvSpPr>
          <p:nvPr/>
        </p:nvSpPr>
        <p:spPr bwMode="auto">
          <a:xfrm>
            <a:off x="759142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7659" name="Rectangle 24"/>
          <p:cNvSpPr>
            <a:spLocks noChangeArrowheads="1"/>
          </p:cNvSpPr>
          <p:nvPr/>
        </p:nvSpPr>
        <p:spPr bwMode="auto">
          <a:xfrm>
            <a:off x="759142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7660" name="Rectangle 21"/>
          <p:cNvSpPr>
            <a:spLocks noChangeArrowheads="1"/>
          </p:cNvSpPr>
          <p:nvPr/>
        </p:nvSpPr>
        <p:spPr bwMode="auto">
          <a:xfrm>
            <a:off x="4154488" y="2117725"/>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7661" name="Rectangle 12"/>
          <p:cNvSpPr>
            <a:spLocks noChangeArrowheads="1"/>
          </p:cNvSpPr>
          <p:nvPr/>
        </p:nvSpPr>
        <p:spPr bwMode="auto">
          <a:xfrm>
            <a:off x="6810375"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7662" name="Rectangle 18"/>
          <p:cNvSpPr>
            <a:spLocks noChangeArrowheads="1"/>
          </p:cNvSpPr>
          <p:nvPr/>
        </p:nvSpPr>
        <p:spPr bwMode="auto">
          <a:xfrm>
            <a:off x="6899275" y="2117726"/>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7663" name="Rectangle 15"/>
          <p:cNvSpPr>
            <a:spLocks noChangeArrowheads="1"/>
          </p:cNvSpPr>
          <p:nvPr/>
        </p:nvSpPr>
        <p:spPr bwMode="auto">
          <a:xfrm>
            <a:off x="6810375"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7664" name="Rectangle 11"/>
          <p:cNvSpPr>
            <a:spLocks noChangeArrowheads="1"/>
          </p:cNvSpPr>
          <p:nvPr/>
        </p:nvSpPr>
        <p:spPr bwMode="auto">
          <a:xfrm>
            <a:off x="524668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7665" name="Rectangle 20"/>
          <p:cNvSpPr>
            <a:spLocks noChangeArrowheads="1"/>
          </p:cNvSpPr>
          <p:nvPr/>
        </p:nvSpPr>
        <p:spPr bwMode="auto">
          <a:xfrm>
            <a:off x="6810375"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7666" name="Rectangle 26"/>
          <p:cNvSpPr>
            <a:spLocks noChangeArrowheads="1"/>
          </p:cNvSpPr>
          <p:nvPr/>
        </p:nvSpPr>
        <p:spPr bwMode="auto">
          <a:xfrm>
            <a:off x="602773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7667" name="Rectangle 28"/>
          <p:cNvSpPr>
            <a:spLocks noChangeArrowheads="1"/>
          </p:cNvSpPr>
          <p:nvPr/>
        </p:nvSpPr>
        <p:spPr bwMode="auto">
          <a:xfrm>
            <a:off x="524668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7668" name="Rectangle 29"/>
          <p:cNvSpPr>
            <a:spLocks noChangeArrowheads="1"/>
          </p:cNvSpPr>
          <p:nvPr/>
        </p:nvSpPr>
        <p:spPr bwMode="auto">
          <a:xfrm>
            <a:off x="4464050"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7669" name="Rectangle 30"/>
          <p:cNvSpPr>
            <a:spLocks noChangeArrowheads="1"/>
          </p:cNvSpPr>
          <p:nvPr/>
        </p:nvSpPr>
        <p:spPr bwMode="auto">
          <a:xfrm>
            <a:off x="704056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7670" name="Rectangle 31"/>
          <p:cNvSpPr>
            <a:spLocks noChangeArrowheads="1"/>
          </p:cNvSpPr>
          <p:nvPr/>
        </p:nvSpPr>
        <p:spPr bwMode="auto">
          <a:xfrm>
            <a:off x="6234113"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7671" name="Rectangle 32"/>
          <p:cNvSpPr>
            <a:spLocks noChangeArrowheads="1"/>
          </p:cNvSpPr>
          <p:nvPr/>
        </p:nvSpPr>
        <p:spPr bwMode="auto">
          <a:xfrm>
            <a:off x="5429250"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7672" name="Rectangle 25"/>
          <p:cNvSpPr>
            <a:spLocks noChangeArrowheads="1"/>
          </p:cNvSpPr>
          <p:nvPr/>
        </p:nvSpPr>
        <p:spPr bwMode="auto">
          <a:xfrm>
            <a:off x="759142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0</a:t>
            </a:r>
          </a:p>
        </p:txBody>
      </p:sp>
      <p:sp>
        <p:nvSpPr>
          <p:cNvPr id="27673" name="Rectangle 27"/>
          <p:cNvSpPr>
            <a:spLocks noChangeArrowheads="1"/>
          </p:cNvSpPr>
          <p:nvPr/>
        </p:nvSpPr>
        <p:spPr bwMode="auto">
          <a:xfrm>
            <a:off x="6810375"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7674" name="Rectangle 33"/>
          <p:cNvSpPr>
            <a:spLocks noChangeArrowheads="1"/>
          </p:cNvSpPr>
          <p:nvPr/>
        </p:nvSpPr>
        <p:spPr bwMode="auto">
          <a:xfrm>
            <a:off x="6234113"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7675" name="Rectangle 34"/>
          <p:cNvSpPr>
            <a:spLocks noChangeArrowheads="1"/>
          </p:cNvSpPr>
          <p:nvPr/>
        </p:nvSpPr>
        <p:spPr bwMode="auto">
          <a:xfrm>
            <a:off x="6027738"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6</a:t>
            </a:r>
          </a:p>
        </p:txBody>
      </p:sp>
      <p:sp>
        <p:nvSpPr>
          <p:cNvPr id="27676" name="Rectangle 35"/>
          <p:cNvSpPr>
            <a:spLocks noChangeArrowheads="1"/>
          </p:cNvSpPr>
          <p:nvPr/>
        </p:nvSpPr>
        <p:spPr bwMode="auto">
          <a:xfrm>
            <a:off x="5429250"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7677" name="Rectangle 36"/>
          <p:cNvSpPr>
            <a:spLocks noChangeArrowheads="1"/>
          </p:cNvSpPr>
          <p:nvPr/>
        </p:nvSpPr>
        <p:spPr bwMode="auto">
          <a:xfrm>
            <a:off x="5246688"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6</a:t>
            </a:r>
          </a:p>
        </p:txBody>
      </p:sp>
      <p:sp>
        <p:nvSpPr>
          <p:cNvPr id="27678" name="Rectangle 37"/>
          <p:cNvSpPr>
            <a:spLocks noChangeArrowheads="1"/>
          </p:cNvSpPr>
          <p:nvPr/>
        </p:nvSpPr>
        <p:spPr bwMode="auto">
          <a:xfrm>
            <a:off x="4622800"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ChangeArrowheads="1"/>
          </p:cNvSpPr>
          <p:nvPr/>
        </p:nvSpPr>
        <p:spPr bwMode="auto">
          <a:xfrm>
            <a:off x="2279650" y="7651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9"/>
            </a:pPr>
            <a:r>
              <a:rPr lang="en-GB" altLang="en-US"/>
              <a:t>Multiply the number in the thousands column with the tens multiplier and carry the hundred thousands over to the hundred thousands column. Remember to add on the ten thousands that were carried over.</a:t>
            </a:r>
          </a:p>
        </p:txBody>
      </p:sp>
      <p:sp>
        <p:nvSpPr>
          <p:cNvPr id="28675" name="Rectangle 21"/>
          <p:cNvSpPr>
            <a:spLocks noChangeArrowheads="1"/>
          </p:cNvSpPr>
          <p:nvPr/>
        </p:nvSpPr>
        <p:spPr bwMode="auto">
          <a:xfrm>
            <a:off x="5676900" y="2117726"/>
            <a:ext cx="44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8676" name="Rectangle 11"/>
          <p:cNvSpPr>
            <a:spLocks noChangeArrowheads="1"/>
          </p:cNvSpPr>
          <p:nvPr/>
        </p:nvSpPr>
        <p:spPr bwMode="auto">
          <a:xfrm>
            <a:off x="6515100"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8677" name="Rectangle 19"/>
          <p:cNvSpPr>
            <a:spLocks noChangeArrowheads="1"/>
          </p:cNvSpPr>
          <p:nvPr/>
        </p:nvSpPr>
        <p:spPr bwMode="auto">
          <a:xfrm>
            <a:off x="6604000" y="2117726"/>
            <a:ext cx="211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8678" name="Rectangle 23"/>
          <p:cNvSpPr>
            <a:spLocks noChangeArrowheads="1"/>
          </p:cNvSpPr>
          <p:nvPr/>
        </p:nvSpPr>
        <p:spPr bwMode="auto">
          <a:xfrm>
            <a:off x="6515100"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309938" y="4141788"/>
            <a:ext cx="5294312"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8680" name="Rectangle 13"/>
          <p:cNvSpPr>
            <a:spLocks noChangeArrowheads="1"/>
          </p:cNvSpPr>
          <p:nvPr/>
        </p:nvSpPr>
        <p:spPr bwMode="auto">
          <a:xfrm>
            <a:off x="8078788" y="2828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8681" name="Rectangle 15"/>
          <p:cNvSpPr>
            <a:spLocks noChangeArrowheads="1"/>
          </p:cNvSpPr>
          <p:nvPr/>
        </p:nvSpPr>
        <p:spPr bwMode="auto">
          <a:xfrm>
            <a:off x="8170863" y="2117726"/>
            <a:ext cx="203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8682" name="Rectangle 22"/>
          <p:cNvSpPr>
            <a:spLocks noChangeArrowheads="1"/>
          </p:cNvSpPr>
          <p:nvPr/>
        </p:nvSpPr>
        <p:spPr bwMode="auto">
          <a:xfrm>
            <a:off x="8078788"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8683" name="Rectangle 24"/>
          <p:cNvSpPr>
            <a:spLocks noChangeArrowheads="1"/>
          </p:cNvSpPr>
          <p:nvPr/>
        </p:nvSpPr>
        <p:spPr bwMode="auto">
          <a:xfrm>
            <a:off x="807878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8684" name="Rectangle 21"/>
          <p:cNvSpPr>
            <a:spLocks noChangeArrowheads="1"/>
          </p:cNvSpPr>
          <p:nvPr/>
        </p:nvSpPr>
        <p:spPr bwMode="auto">
          <a:xfrm>
            <a:off x="4641851" y="2117725"/>
            <a:ext cx="6397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8685" name="Rectangle 12"/>
          <p:cNvSpPr>
            <a:spLocks noChangeArrowheads="1"/>
          </p:cNvSpPr>
          <p:nvPr/>
        </p:nvSpPr>
        <p:spPr bwMode="auto">
          <a:xfrm>
            <a:off x="7297738"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8686" name="Rectangle 18"/>
          <p:cNvSpPr>
            <a:spLocks noChangeArrowheads="1"/>
          </p:cNvSpPr>
          <p:nvPr/>
        </p:nvSpPr>
        <p:spPr bwMode="auto">
          <a:xfrm>
            <a:off x="7386638" y="2117726"/>
            <a:ext cx="20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8687" name="Rectangle 15"/>
          <p:cNvSpPr>
            <a:spLocks noChangeArrowheads="1"/>
          </p:cNvSpPr>
          <p:nvPr/>
        </p:nvSpPr>
        <p:spPr bwMode="auto">
          <a:xfrm>
            <a:off x="7297738" y="3538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8688" name="Rectangle 11"/>
          <p:cNvSpPr>
            <a:spLocks noChangeArrowheads="1"/>
          </p:cNvSpPr>
          <p:nvPr/>
        </p:nvSpPr>
        <p:spPr bwMode="auto">
          <a:xfrm>
            <a:off x="5734050"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8689" name="Rectangle 20"/>
          <p:cNvSpPr>
            <a:spLocks noChangeArrowheads="1"/>
          </p:cNvSpPr>
          <p:nvPr/>
        </p:nvSpPr>
        <p:spPr bwMode="auto">
          <a:xfrm>
            <a:off x="7297738"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8690" name="Rectangle 26"/>
          <p:cNvSpPr>
            <a:spLocks noChangeArrowheads="1"/>
          </p:cNvSpPr>
          <p:nvPr/>
        </p:nvSpPr>
        <p:spPr bwMode="auto">
          <a:xfrm>
            <a:off x="6515100"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8691" name="Rectangle 28"/>
          <p:cNvSpPr>
            <a:spLocks noChangeArrowheads="1"/>
          </p:cNvSpPr>
          <p:nvPr/>
        </p:nvSpPr>
        <p:spPr bwMode="auto">
          <a:xfrm>
            <a:off x="5734050"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8692" name="Rectangle 29"/>
          <p:cNvSpPr>
            <a:spLocks noChangeArrowheads="1"/>
          </p:cNvSpPr>
          <p:nvPr/>
        </p:nvSpPr>
        <p:spPr bwMode="auto">
          <a:xfrm>
            <a:off x="4951413" y="4248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8693" name="Rectangle 30"/>
          <p:cNvSpPr>
            <a:spLocks noChangeArrowheads="1"/>
          </p:cNvSpPr>
          <p:nvPr/>
        </p:nvSpPr>
        <p:spPr bwMode="auto">
          <a:xfrm>
            <a:off x="7527925"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8694" name="Rectangle 31"/>
          <p:cNvSpPr>
            <a:spLocks noChangeArrowheads="1"/>
          </p:cNvSpPr>
          <p:nvPr/>
        </p:nvSpPr>
        <p:spPr bwMode="auto">
          <a:xfrm>
            <a:off x="6721475"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8695" name="Rectangle 32"/>
          <p:cNvSpPr>
            <a:spLocks noChangeArrowheads="1"/>
          </p:cNvSpPr>
          <p:nvPr/>
        </p:nvSpPr>
        <p:spPr bwMode="auto">
          <a:xfrm>
            <a:off x="5915025" y="47101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8696" name="Rectangle 25"/>
          <p:cNvSpPr>
            <a:spLocks noChangeArrowheads="1"/>
          </p:cNvSpPr>
          <p:nvPr/>
        </p:nvSpPr>
        <p:spPr bwMode="auto">
          <a:xfrm>
            <a:off x="8078788"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0</a:t>
            </a:r>
          </a:p>
        </p:txBody>
      </p:sp>
      <p:sp>
        <p:nvSpPr>
          <p:cNvPr id="28697" name="Rectangle 27"/>
          <p:cNvSpPr>
            <a:spLocks noChangeArrowheads="1"/>
          </p:cNvSpPr>
          <p:nvPr/>
        </p:nvSpPr>
        <p:spPr bwMode="auto">
          <a:xfrm>
            <a:off x="7297738"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8698" name="Rectangle 33"/>
          <p:cNvSpPr>
            <a:spLocks noChangeArrowheads="1"/>
          </p:cNvSpPr>
          <p:nvPr/>
        </p:nvSpPr>
        <p:spPr bwMode="auto">
          <a:xfrm>
            <a:off x="6721475"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8699" name="Rectangle 34"/>
          <p:cNvSpPr>
            <a:spLocks noChangeArrowheads="1"/>
          </p:cNvSpPr>
          <p:nvPr/>
        </p:nvSpPr>
        <p:spPr bwMode="auto">
          <a:xfrm>
            <a:off x="6515100"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6</a:t>
            </a:r>
          </a:p>
        </p:txBody>
      </p:sp>
      <p:sp>
        <p:nvSpPr>
          <p:cNvPr id="28700" name="Rectangle 35"/>
          <p:cNvSpPr>
            <a:spLocks noChangeArrowheads="1"/>
          </p:cNvSpPr>
          <p:nvPr/>
        </p:nvSpPr>
        <p:spPr bwMode="auto">
          <a:xfrm>
            <a:off x="5915025"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8701" name="Rectangle 36"/>
          <p:cNvSpPr>
            <a:spLocks noChangeArrowheads="1"/>
          </p:cNvSpPr>
          <p:nvPr/>
        </p:nvSpPr>
        <p:spPr bwMode="auto">
          <a:xfrm>
            <a:off x="5734050"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6</a:t>
            </a:r>
          </a:p>
        </p:txBody>
      </p:sp>
      <p:sp>
        <p:nvSpPr>
          <p:cNvPr id="28702" name="Rectangle 37"/>
          <p:cNvSpPr>
            <a:spLocks noChangeArrowheads="1"/>
          </p:cNvSpPr>
          <p:nvPr/>
        </p:nvSpPr>
        <p:spPr bwMode="auto">
          <a:xfrm>
            <a:off x="5110163" y="54467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8703" name="Rectangle 21"/>
          <p:cNvSpPr>
            <a:spLocks noChangeArrowheads="1"/>
          </p:cNvSpPr>
          <p:nvPr/>
        </p:nvSpPr>
        <p:spPr bwMode="auto">
          <a:xfrm>
            <a:off x="3471864" y="2117725"/>
            <a:ext cx="6873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HTh</a:t>
            </a:r>
          </a:p>
        </p:txBody>
      </p:sp>
      <p:sp>
        <p:nvSpPr>
          <p:cNvPr id="28704" name="Rectangle 39"/>
          <p:cNvSpPr>
            <a:spLocks noChangeArrowheads="1"/>
          </p:cNvSpPr>
          <p:nvPr/>
        </p:nvSpPr>
        <p:spPr bwMode="auto">
          <a:xfrm>
            <a:off x="4951413"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2</a:t>
            </a:r>
          </a:p>
        </p:txBody>
      </p:sp>
      <p:sp>
        <p:nvSpPr>
          <p:cNvPr id="28705" name="Rectangle 40"/>
          <p:cNvSpPr>
            <a:spLocks noChangeArrowheads="1"/>
          </p:cNvSpPr>
          <p:nvPr/>
        </p:nvSpPr>
        <p:spPr bwMode="auto">
          <a:xfrm>
            <a:off x="4170363" y="49593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10"/>
            </a:pPr>
            <a:r>
              <a:rPr lang="en-GB" altLang="en-US"/>
              <a:t>Use column addition to add together the answers. </a:t>
            </a:r>
          </a:p>
        </p:txBody>
      </p:sp>
      <p:sp>
        <p:nvSpPr>
          <p:cNvPr id="29699" name="Rectangle 21"/>
          <p:cNvSpPr>
            <a:spLocks noChangeArrowheads="1"/>
          </p:cNvSpPr>
          <p:nvPr/>
        </p:nvSpPr>
        <p:spPr bwMode="auto">
          <a:xfrm>
            <a:off x="5856288" y="1601788"/>
            <a:ext cx="444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Th</a:t>
            </a:r>
          </a:p>
        </p:txBody>
      </p:sp>
      <p:sp>
        <p:nvSpPr>
          <p:cNvPr id="29700" name="Rectangle 11"/>
          <p:cNvSpPr>
            <a:spLocks noChangeArrowheads="1"/>
          </p:cNvSpPr>
          <p:nvPr/>
        </p:nvSpPr>
        <p:spPr bwMode="auto">
          <a:xfrm>
            <a:off x="6694488" y="23114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9701" name="Rectangle 19"/>
          <p:cNvSpPr>
            <a:spLocks noChangeArrowheads="1"/>
          </p:cNvSpPr>
          <p:nvPr/>
        </p:nvSpPr>
        <p:spPr bwMode="auto">
          <a:xfrm>
            <a:off x="6783389" y="1601788"/>
            <a:ext cx="2111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a:t>
            </a:r>
          </a:p>
        </p:txBody>
      </p:sp>
      <p:sp>
        <p:nvSpPr>
          <p:cNvPr id="29702" name="Rectangle 23"/>
          <p:cNvSpPr>
            <a:spLocks noChangeArrowheads="1"/>
          </p:cNvSpPr>
          <p:nvPr/>
        </p:nvSpPr>
        <p:spPr bwMode="auto">
          <a:xfrm>
            <a:off x="6694488" y="30226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cxnSp>
        <p:nvCxnSpPr>
          <p:cNvPr id="4" name="Straight Connector 3"/>
          <p:cNvCxnSpPr>
            <a:cxnSpLocks/>
          </p:cNvCxnSpPr>
          <p:nvPr/>
        </p:nvCxnSpPr>
        <p:spPr>
          <a:xfrm>
            <a:off x="3489326" y="3625850"/>
            <a:ext cx="529431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9704" name="Rectangle 13"/>
          <p:cNvSpPr>
            <a:spLocks noChangeArrowheads="1"/>
          </p:cNvSpPr>
          <p:nvPr/>
        </p:nvSpPr>
        <p:spPr bwMode="auto">
          <a:xfrm>
            <a:off x="8258175" y="2312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9705" name="Rectangle 15"/>
          <p:cNvSpPr>
            <a:spLocks noChangeArrowheads="1"/>
          </p:cNvSpPr>
          <p:nvPr/>
        </p:nvSpPr>
        <p:spPr bwMode="auto">
          <a:xfrm>
            <a:off x="8350250" y="1601788"/>
            <a:ext cx="203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dirty="0"/>
              <a:t>O</a:t>
            </a:r>
          </a:p>
        </p:txBody>
      </p:sp>
      <p:sp>
        <p:nvSpPr>
          <p:cNvPr id="29706" name="Rectangle 22"/>
          <p:cNvSpPr>
            <a:spLocks noChangeArrowheads="1"/>
          </p:cNvSpPr>
          <p:nvPr/>
        </p:nvSpPr>
        <p:spPr bwMode="auto">
          <a:xfrm>
            <a:off x="8258175" y="302418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4</a:t>
            </a:r>
          </a:p>
        </p:txBody>
      </p:sp>
      <p:sp>
        <p:nvSpPr>
          <p:cNvPr id="29707" name="Rectangle 24"/>
          <p:cNvSpPr>
            <a:spLocks noChangeArrowheads="1"/>
          </p:cNvSpPr>
          <p:nvPr/>
        </p:nvSpPr>
        <p:spPr bwMode="auto">
          <a:xfrm>
            <a:off x="8258175" y="3732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9708" name="Rectangle 21"/>
          <p:cNvSpPr>
            <a:spLocks noChangeArrowheads="1"/>
          </p:cNvSpPr>
          <p:nvPr/>
        </p:nvSpPr>
        <p:spPr bwMode="auto">
          <a:xfrm>
            <a:off x="4821238" y="1601788"/>
            <a:ext cx="639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TTh</a:t>
            </a:r>
          </a:p>
        </p:txBody>
      </p:sp>
      <p:sp>
        <p:nvSpPr>
          <p:cNvPr id="29709" name="Rectangle 12"/>
          <p:cNvSpPr>
            <a:spLocks noChangeArrowheads="1"/>
          </p:cNvSpPr>
          <p:nvPr/>
        </p:nvSpPr>
        <p:spPr bwMode="auto">
          <a:xfrm>
            <a:off x="7477125" y="23114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9710" name="Rectangle 18"/>
          <p:cNvSpPr>
            <a:spLocks noChangeArrowheads="1"/>
          </p:cNvSpPr>
          <p:nvPr/>
        </p:nvSpPr>
        <p:spPr bwMode="auto">
          <a:xfrm>
            <a:off x="7566025" y="1601788"/>
            <a:ext cx="209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T</a:t>
            </a:r>
          </a:p>
        </p:txBody>
      </p:sp>
      <p:sp>
        <p:nvSpPr>
          <p:cNvPr id="29711" name="Rectangle 15"/>
          <p:cNvSpPr>
            <a:spLocks noChangeArrowheads="1"/>
          </p:cNvSpPr>
          <p:nvPr/>
        </p:nvSpPr>
        <p:spPr bwMode="auto">
          <a:xfrm>
            <a:off x="7477125" y="30226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5</a:t>
            </a:r>
          </a:p>
        </p:txBody>
      </p:sp>
      <p:sp>
        <p:nvSpPr>
          <p:cNvPr id="29712" name="Rectangle 11"/>
          <p:cNvSpPr>
            <a:spLocks noChangeArrowheads="1"/>
          </p:cNvSpPr>
          <p:nvPr/>
        </p:nvSpPr>
        <p:spPr bwMode="auto">
          <a:xfrm>
            <a:off x="5913438" y="23114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9713" name="Rectangle 20"/>
          <p:cNvSpPr>
            <a:spLocks noChangeArrowheads="1"/>
          </p:cNvSpPr>
          <p:nvPr/>
        </p:nvSpPr>
        <p:spPr bwMode="auto">
          <a:xfrm>
            <a:off x="7477125" y="3732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3</a:t>
            </a:r>
          </a:p>
        </p:txBody>
      </p:sp>
      <p:sp>
        <p:nvSpPr>
          <p:cNvPr id="29714" name="Rectangle 26"/>
          <p:cNvSpPr>
            <a:spLocks noChangeArrowheads="1"/>
          </p:cNvSpPr>
          <p:nvPr/>
        </p:nvSpPr>
        <p:spPr bwMode="auto">
          <a:xfrm>
            <a:off x="6694488" y="3732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9715" name="Rectangle 28"/>
          <p:cNvSpPr>
            <a:spLocks noChangeArrowheads="1"/>
          </p:cNvSpPr>
          <p:nvPr/>
        </p:nvSpPr>
        <p:spPr bwMode="auto">
          <a:xfrm>
            <a:off x="5913438" y="3732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8</a:t>
            </a:r>
          </a:p>
        </p:txBody>
      </p:sp>
      <p:sp>
        <p:nvSpPr>
          <p:cNvPr id="29716" name="Rectangle 29"/>
          <p:cNvSpPr>
            <a:spLocks noChangeArrowheads="1"/>
          </p:cNvSpPr>
          <p:nvPr/>
        </p:nvSpPr>
        <p:spPr bwMode="auto">
          <a:xfrm>
            <a:off x="5130800" y="3732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1</a:t>
            </a:r>
          </a:p>
        </p:txBody>
      </p:sp>
      <p:sp>
        <p:nvSpPr>
          <p:cNvPr id="29717" name="Rectangle 30"/>
          <p:cNvSpPr>
            <a:spLocks noChangeArrowheads="1"/>
          </p:cNvSpPr>
          <p:nvPr/>
        </p:nvSpPr>
        <p:spPr bwMode="auto">
          <a:xfrm>
            <a:off x="7707313" y="41941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9718" name="Rectangle 31"/>
          <p:cNvSpPr>
            <a:spLocks noChangeArrowheads="1"/>
          </p:cNvSpPr>
          <p:nvPr/>
        </p:nvSpPr>
        <p:spPr bwMode="auto">
          <a:xfrm>
            <a:off x="6900863" y="41941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9719" name="Rectangle 32"/>
          <p:cNvSpPr>
            <a:spLocks noChangeArrowheads="1"/>
          </p:cNvSpPr>
          <p:nvPr/>
        </p:nvSpPr>
        <p:spPr bwMode="auto">
          <a:xfrm>
            <a:off x="6094413" y="41941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2</a:t>
            </a:r>
          </a:p>
        </p:txBody>
      </p:sp>
      <p:sp>
        <p:nvSpPr>
          <p:cNvPr id="29720" name="Rectangle 25"/>
          <p:cNvSpPr>
            <a:spLocks noChangeArrowheads="1"/>
          </p:cNvSpPr>
          <p:nvPr/>
        </p:nvSpPr>
        <p:spPr bwMode="auto">
          <a:xfrm>
            <a:off x="8258175"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0</a:t>
            </a:r>
          </a:p>
        </p:txBody>
      </p:sp>
      <p:sp>
        <p:nvSpPr>
          <p:cNvPr id="29721" name="Rectangle 27"/>
          <p:cNvSpPr>
            <a:spLocks noChangeArrowheads="1"/>
          </p:cNvSpPr>
          <p:nvPr/>
        </p:nvSpPr>
        <p:spPr bwMode="auto">
          <a:xfrm>
            <a:off x="7477125"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5</a:t>
            </a:r>
          </a:p>
        </p:txBody>
      </p:sp>
      <p:sp>
        <p:nvSpPr>
          <p:cNvPr id="29722" name="Rectangle 33"/>
          <p:cNvSpPr>
            <a:spLocks noChangeArrowheads="1"/>
          </p:cNvSpPr>
          <p:nvPr/>
        </p:nvSpPr>
        <p:spPr bwMode="auto">
          <a:xfrm>
            <a:off x="6900863" y="5049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9723" name="Rectangle 34"/>
          <p:cNvSpPr>
            <a:spLocks noChangeArrowheads="1"/>
          </p:cNvSpPr>
          <p:nvPr/>
        </p:nvSpPr>
        <p:spPr bwMode="auto">
          <a:xfrm>
            <a:off x="6694488"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6</a:t>
            </a:r>
          </a:p>
        </p:txBody>
      </p:sp>
      <p:sp>
        <p:nvSpPr>
          <p:cNvPr id="29724" name="Rectangle 35"/>
          <p:cNvSpPr>
            <a:spLocks noChangeArrowheads="1"/>
          </p:cNvSpPr>
          <p:nvPr/>
        </p:nvSpPr>
        <p:spPr bwMode="auto">
          <a:xfrm>
            <a:off x="6094413" y="5049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a:t>1</a:t>
            </a:r>
          </a:p>
        </p:txBody>
      </p:sp>
      <p:sp>
        <p:nvSpPr>
          <p:cNvPr id="29725" name="Rectangle 36"/>
          <p:cNvSpPr>
            <a:spLocks noChangeArrowheads="1"/>
          </p:cNvSpPr>
          <p:nvPr/>
        </p:nvSpPr>
        <p:spPr bwMode="auto">
          <a:xfrm>
            <a:off x="5913438"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6</a:t>
            </a:r>
          </a:p>
        </p:txBody>
      </p:sp>
      <p:sp>
        <p:nvSpPr>
          <p:cNvPr id="29726" name="Rectangle 37"/>
          <p:cNvSpPr>
            <a:spLocks noChangeArrowheads="1"/>
          </p:cNvSpPr>
          <p:nvPr/>
        </p:nvSpPr>
        <p:spPr bwMode="auto">
          <a:xfrm>
            <a:off x="5289550" y="5049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2</a:t>
            </a:r>
          </a:p>
        </p:txBody>
      </p:sp>
      <p:sp>
        <p:nvSpPr>
          <p:cNvPr id="29727" name="Rectangle 21"/>
          <p:cNvSpPr>
            <a:spLocks noChangeArrowheads="1"/>
          </p:cNvSpPr>
          <p:nvPr/>
        </p:nvSpPr>
        <p:spPr bwMode="auto">
          <a:xfrm>
            <a:off x="3651250" y="1601788"/>
            <a:ext cx="6873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HTh</a:t>
            </a:r>
          </a:p>
        </p:txBody>
      </p:sp>
      <p:sp>
        <p:nvSpPr>
          <p:cNvPr id="29728" name="Rectangle 39"/>
          <p:cNvSpPr>
            <a:spLocks noChangeArrowheads="1"/>
          </p:cNvSpPr>
          <p:nvPr/>
        </p:nvSpPr>
        <p:spPr bwMode="auto">
          <a:xfrm>
            <a:off x="5130800"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cxnSp>
        <p:nvCxnSpPr>
          <p:cNvPr id="49" name="Straight Connector 48"/>
          <p:cNvCxnSpPr>
            <a:cxnSpLocks/>
          </p:cNvCxnSpPr>
          <p:nvPr/>
        </p:nvCxnSpPr>
        <p:spPr>
          <a:xfrm>
            <a:off x="3489326" y="5046663"/>
            <a:ext cx="529431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9730" name="Rectangle 40"/>
          <p:cNvSpPr>
            <a:spLocks noChangeArrowheads="1"/>
          </p:cNvSpPr>
          <p:nvPr/>
        </p:nvSpPr>
        <p:spPr bwMode="auto">
          <a:xfrm>
            <a:off x="4349750" y="4443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2</a:t>
            </a:r>
          </a:p>
        </p:txBody>
      </p:sp>
      <p:sp>
        <p:nvSpPr>
          <p:cNvPr id="29731" name="Rectangle 41"/>
          <p:cNvSpPr>
            <a:spLocks noChangeArrowheads="1"/>
          </p:cNvSpPr>
          <p:nvPr/>
        </p:nvSpPr>
        <p:spPr bwMode="auto">
          <a:xfrm>
            <a:off x="8258175"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2</a:t>
            </a:r>
          </a:p>
        </p:txBody>
      </p:sp>
      <p:sp>
        <p:nvSpPr>
          <p:cNvPr id="29732" name="Rectangle 42"/>
          <p:cNvSpPr>
            <a:spLocks noChangeArrowheads="1"/>
          </p:cNvSpPr>
          <p:nvPr/>
        </p:nvSpPr>
        <p:spPr bwMode="auto">
          <a:xfrm>
            <a:off x="7477125"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8</a:t>
            </a:r>
          </a:p>
        </p:txBody>
      </p:sp>
      <p:sp>
        <p:nvSpPr>
          <p:cNvPr id="29733" name="Rectangle 43"/>
          <p:cNvSpPr>
            <a:spLocks noChangeArrowheads="1"/>
          </p:cNvSpPr>
          <p:nvPr/>
        </p:nvSpPr>
        <p:spPr bwMode="auto">
          <a:xfrm>
            <a:off x="6694488"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7</a:t>
            </a:r>
          </a:p>
        </p:txBody>
      </p:sp>
      <p:sp>
        <p:nvSpPr>
          <p:cNvPr id="29734" name="Rectangle 44"/>
          <p:cNvSpPr>
            <a:spLocks noChangeArrowheads="1"/>
          </p:cNvSpPr>
          <p:nvPr/>
        </p:nvSpPr>
        <p:spPr bwMode="auto">
          <a:xfrm>
            <a:off x="5913438"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9735" name="Rectangle 45"/>
          <p:cNvSpPr>
            <a:spLocks noChangeArrowheads="1"/>
          </p:cNvSpPr>
          <p:nvPr/>
        </p:nvSpPr>
        <p:spPr bwMode="auto">
          <a:xfrm>
            <a:off x="5130800"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4</a:t>
            </a:r>
          </a:p>
        </p:txBody>
      </p:sp>
      <p:sp>
        <p:nvSpPr>
          <p:cNvPr id="29736" name="Rectangle 46"/>
          <p:cNvSpPr>
            <a:spLocks noChangeArrowheads="1"/>
          </p:cNvSpPr>
          <p:nvPr/>
        </p:nvSpPr>
        <p:spPr bwMode="auto">
          <a:xfrm>
            <a:off x="4349750" y="52054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b="1">
                <a:solidFill>
                  <a:srgbClr val="019540"/>
                </a:solidFill>
              </a:rPr>
              <a:t>2</a:t>
            </a:r>
          </a:p>
        </p:txBody>
      </p:sp>
      <p:sp>
        <p:nvSpPr>
          <p:cNvPr id="29737" name="Rectangle 47"/>
          <p:cNvSpPr>
            <a:spLocks noChangeArrowheads="1"/>
          </p:cNvSpPr>
          <p:nvPr/>
        </p:nvSpPr>
        <p:spPr bwMode="auto">
          <a:xfrm>
            <a:off x="5289550" y="568166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1500" b="1">
                <a:solidFill>
                  <a:srgbClr val="019540"/>
                </a:solidFill>
              </a:rPr>
              <a:t>1</a:t>
            </a:r>
          </a:p>
        </p:txBody>
      </p:sp>
      <p:sp>
        <p:nvSpPr>
          <p:cNvPr id="29738" name="Rectangle 49"/>
          <p:cNvSpPr>
            <a:spLocks noChangeArrowheads="1"/>
          </p:cNvSpPr>
          <p:nvPr/>
        </p:nvSpPr>
        <p:spPr bwMode="auto">
          <a:xfrm>
            <a:off x="3001963" y="44434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fontAlgn="base">
              <a:lnSpc>
                <a:spcPct val="100000"/>
              </a:lnSpc>
              <a:spcBef>
                <a:spcPct val="0"/>
              </a:spcBef>
              <a:spcAft>
                <a:spcPct val="0"/>
              </a:spcAft>
              <a:buNone/>
            </a:pPr>
            <a:r>
              <a:rPr lang="en-GB" altLang="en-US" sz="300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None/>
            </a:pPr>
            <a:r>
              <a:rPr lang="en-GB" altLang="en-US"/>
              <a:t>Now try these multiplication problems using long multiplication:</a:t>
            </a:r>
          </a:p>
        </p:txBody>
      </p:sp>
      <p:sp>
        <p:nvSpPr>
          <p:cNvPr id="30723" name="Rectangle 26"/>
          <p:cNvSpPr>
            <a:spLocks noChangeArrowheads="1"/>
          </p:cNvSpPr>
          <p:nvPr/>
        </p:nvSpPr>
        <p:spPr bwMode="auto">
          <a:xfrm>
            <a:off x="2381251"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a:pPr>
            <a:r>
              <a:rPr lang="en-US" altLang="en-US"/>
              <a:t>465 × 12</a:t>
            </a:r>
            <a:br>
              <a:rPr lang="en-US" altLang="en-US"/>
            </a:br>
            <a:br>
              <a:rPr lang="en-US" altLang="en-US"/>
            </a:br>
            <a:endParaRPr lang="en-US" altLang="en-US"/>
          </a:p>
          <a:p>
            <a:pPr fontAlgn="base">
              <a:lnSpc>
                <a:spcPct val="100000"/>
              </a:lnSpc>
              <a:spcBef>
                <a:spcPct val="0"/>
              </a:spcBef>
              <a:spcAft>
                <a:spcPct val="0"/>
              </a:spcAft>
              <a:buFont typeface="Twinkl Sb"/>
              <a:buAutoNum type="arabicPeriod"/>
            </a:pPr>
            <a:r>
              <a:rPr lang="en-US" altLang="en-US"/>
              <a:t>281 × 50</a:t>
            </a:r>
            <a:br>
              <a:rPr lang="en-US" altLang="en-US"/>
            </a:br>
            <a:br>
              <a:rPr lang="en-US" altLang="en-US"/>
            </a:br>
            <a:endParaRPr lang="en-US" altLang="en-US"/>
          </a:p>
          <a:p>
            <a:pPr fontAlgn="base">
              <a:lnSpc>
                <a:spcPct val="100000"/>
              </a:lnSpc>
              <a:spcBef>
                <a:spcPct val="0"/>
              </a:spcBef>
              <a:spcAft>
                <a:spcPct val="0"/>
              </a:spcAft>
              <a:buFont typeface="Twinkl Sb"/>
              <a:buAutoNum type="arabicPeriod"/>
            </a:pPr>
            <a:r>
              <a:rPr lang="en-US" altLang="en-US"/>
              <a:t>118 × 23</a:t>
            </a:r>
            <a:br>
              <a:rPr lang="en-US" altLang="en-US"/>
            </a:br>
            <a:br>
              <a:rPr lang="en-US" altLang="en-US"/>
            </a:br>
            <a:endParaRPr lang="en-US" altLang="en-US"/>
          </a:p>
          <a:p>
            <a:pPr fontAlgn="base">
              <a:lnSpc>
                <a:spcPct val="100000"/>
              </a:lnSpc>
              <a:spcBef>
                <a:spcPct val="0"/>
              </a:spcBef>
              <a:spcAft>
                <a:spcPct val="0"/>
              </a:spcAft>
              <a:buFont typeface="Twinkl Sb"/>
              <a:buAutoNum type="arabicPeriod"/>
            </a:pPr>
            <a:r>
              <a:rPr lang="en-US" altLang="en-US"/>
              <a:t>214 × 63</a:t>
            </a:r>
            <a:br>
              <a:rPr lang="en-US" altLang="en-US"/>
            </a:br>
            <a:br>
              <a:rPr lang="en-US" altLang="en-US"/>
            </a:br>
            <a:endParaRPr lang="en-US" altLang="en-US"/>
          </a:p>
          <a:p>
            <a:pPr fontAlgn="base">
              <a:lnSpc>
                <a:spcPct val="100000"/>
              </a:lnSpc>
              <a:spcBef>
                <a:spcPct val="0"/>
              </a:spcBef>
              <a:spcAft>
                <a:spcPct val="0"/>
              </a:spcAft>
              <a:buFont typeface="Twinkl Sb"/>
              <a:buAutoNum type="arabicPeriod"/>
            </a:pPr>
            <a:r>
              <a:rPr lang="en-US" altLang="en-US"/>
              <a:t>9411 × 54</a:t>
            </a:r>
          </a:p>
        </p:txBody>
      </p:sp>
      <p:sp>
        <p:nvSpPr>
          <p:cNvPr id="30724" name="Rectangle 27"/>
          <p:cNvSpPr>
            <a:spLocks noChangeArrowheads="1"/>
          </p:cNvSpPr>
          <p:nvPr/>
        </p:nvSpPr>
        <p:spPr bwMode="auto">
          <a:xfrm>
            <a:off x="4711701"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fontAlgn="base">
              <a:lnSpc>
                <a:spcPct val="100000"/>
              </a:lnSpc>
              <a:spcBef>
                <a:spcPct val="0"/>
              </a:spcBef>
              <a:spcAft>
                <a:spcPct val="0"/>
              </a:spcAft>
              <a:buFont typeface="Twinkl Sb"/>
              <a:buAutoNum type="arabicPeriod" startAt="6"/>
            </a:pPr>
            <a:r>
              <a:rPr lang="en-US" altLang="en-US"/>
              <a:t>4365 × 87</a:t>
            </a:r>
            <a:br>
              <a:rPr lang="en-US" altLang="en-US"/>
            </a:br>
            <a:br>
              <a:rPr lang="en-US" altLang="en-US"/>
            </a:br>
            <a:endParaRPr lang="en-US" altLang="en-US"/>
          </a:p>
          <a:p>
            <a:pPr fontAlgn="base">
              <a:lnSpc>
                <a:spcPct val="100000"/>
              </a:lnSpc>
              <a:spcBef>
                <a:spcPct val="0"/>
              </a:spcBef>
              <a:spcAft>
                <a:spcPct val="0"/>
              </a:spcAft>
              <a:buFont typeface="Twinkl Sb"/>
              <a:buAutoNum type="arabicPeriod" startAt="6"/>
            </a:pPr>
            <a:r>
              <a:rPr lang="en-US" altLang="en-US"/>
              <a:t>8044 × 49</a:t>
            </a:r>
            <a:br>
              <a:rPr lang="en-US" altLang="en-US"/>
            </a:br>
            <a:br>
              <a:rPr lang="en-US" altLang="en-US"/>
            </a:br>
            <a:endParaRPr lang="en-US" altLang="en-US"/>
          </a:p>
          <a:p>
            <a:pPr fontAlgn="base">
              <a:lnSpc>
                <a:spcPct val="100000"/>
              </a:lnSpc>
              <a:spcBef>
                <a:spcPct val="0"/>
              </a:spcBef>
              <a:spcAft>
                <a:spcPct val="0"/>
              </a:spcAft>
              <a:buFont typeface="Twinkl Sb"/>
              <a:buAutoNum type="arabicPeriod" startAt="6"/>
            </a:pPr>
            <a:r>
              <a:rPr lang="en-US" altLang="en-US"/>
              <a:t>2232 × 89</a:t>
            </a:r>
            <a:br>
              <a:rPr lang="en-US" altLang="en-US"/>
            </a:br>
            <a:br>
              <a:rPr lang="en-US" altLang="en-US"/>
            </a:br>
            <a:endParaRPr lang="en-US" altLang="en-US"/>
          </a:p>
          <a:p>
            <a:pPr fontAlgn="base">
              <a:lnSpc>
                <a:spcPct val="100000"/>
              </a:lnSpc>
              <a:spcBef>
                <a:spcPct val="0"/>
              </a:spcBef>
              <a:spcAft>
                <a:spcPct val="0"/>
              </a:spcAft>
              <a:buFont typeface="Twinkl Sb"/>
              <a:buAutoNum type="arabicPeriod" startAt="6"/>
            </a:pPr>
            <a:r>
              <a:rPr lang="en-US" altLang="en-US"/>
              <a:t>9573 × 76</a:t>
            </a:r>
            <a:br>
              <a:rPr lang="en-US" altLang="en-US"/>
            </a:br>
            <a:br>
              <a:rPr lang="en-US" altLang="en-US"/>
            </a:br>
            <a:endParaRPr lang="en-US" altLang="en-US"/>
          </a:p>
          <a:p>
            <a:pPr fontAlgn="base">
              <a:lnSpc>
                <a:spcPct val="100000"/>
              </a:lnSpc>
              <a:spcBef>
                <a:spcPct val="0"/>
              </a:spcBef>
              <a:spcAft>
                <a:spcPct val="0"/>
              </a:spcAft>
              <a:buFont typeface="Twinkl Sb"/>
              <a:buAutoNum type="arabicPeriod" startAt="6"/>
            </a:pPr>
            <a:r>
              <a:rPr lang="en-US" altLang="en-US"/>
              <a:t>4307 × 93</a:t>
            </a:r>
          </a:p>
        </p:txBody>
      </p:sp>
      <p:pic>
        <p:nvPicPr>
          <p:cNvPr id="30725"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7925" y="1590675"/>
            <a:ext cx="3689350" cy="482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docProps/app.xml><?xml version="1.0" encoding="utf-8"?>
<Properties xmlns="http://schemas.openxmlformats.org/officeDocument/2006/extended-properties" xmlns:vt="http://schemas.openxmlformats.org/officeDocument/2006/docPropsVTypes">
  <TotalTime>24</TotalTime>
  <Words>818</Words>
  <Application>Microsoft Office PowerPoint</Application>
  <PresentationFormat>Widescreen</PresentationFormat>
  <Paragraphs>318</Paragraphs>
  <Slides>20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20</vt:i4>
      </vt:variant>
    </vt:vector>
  </HeadingPairs>
  <TitlesOfParts>
    <vt:vector size="25" baseType="lpstr">
      <vt:lpstr>Arial</vt:lpstr>
      <vt:lpstr>Twinkl</vt:lpstr>
      <vt:lpstr>Twinkl Sb</vt:lpstr>
      <vt:lpstr>1_Office Theme</vt:lpstr>
      <vt:lpstr>2_Office Theme</vt:lpstr>
      <vt:lpstr>PowerPoint Presentation</vt:lpstr>
      <vt:lpstr>Compact Short Multiplication</vt:lpstr>
      <vt:lpstr>PowerPoint Presentation</vt:lpstr>
      <vt:lpstr>PowerPoint Presentation</vt:lpstr>
      <vt:lpstr>PowerPoint Presentation</vt:lpstr>
      <vt:lpstr>PowerPoint Presentation</vt:lpstr>
      <vt:lpstr>PowerPoint Presentation</vt:lpstr>
      <vt:lpstr>Compact Long Multiplication Method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Dougill</dc:creator>
  <cp:lastModifiedBy>Sarah Dougill</cp:lastModifiedBy>
  <cp:revision>3</cp:revision>
  <dcterms:created xsi:type="dcterms:W3CDTF">2021-02-11T11:14:55Z</dcterms:created>
  <dcterms:modified xsi:type="dcterms:W3CDTF">2021-02-11T11:39:32Z</dcterms:modified>
</cp:coreProperties>
</file>