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4"/>
  </p:sldMasterIdLst>
  <p:notesMasterIdLst>
    <p:notesMasterId r:id="rId13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0" d="100"/>
          <a:sy n="90" d="100"/>
        </p:scale>
        <p:origin x="816" y="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4764ba5181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4764ba5181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g7741b8cfdf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Google Shape;65;g7741b8cfdf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7741b8cfdf_0_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Google Shape;72;g7741b8cfdf_0_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g4764ba5181_0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" name="Google Shape;80;g4764ba5181_0_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g4764ba5181_0_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7" name="Google Shape;87;g4764ba5181_0_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7741b8cfdf_0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7741b8cfdf_0_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4764ba5181_0_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Google Shape;102;g4764ba5181_0_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rgbClr val="FFF2CC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ctrTitle"/>
          </p:nvPr>
        </p:nvSpPr>
        <p:spPr>
          <a:xfrm>
            <a:off x="937582" y="0"/>
            <a:ext cx="7506300" cy="1342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Piece By Piece</a:t>
            </a:r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subTitle" idx="1"/>
          </p:nvPr>
        </p:nvSpPr>
        <p:spPr>
          <a:xfrm>
            <a:off x="937575" y="1366384"/>
            <a:ext cx="7506300" cy="51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Kelly Clarkson</a:t>
            </a:r>
            <a:endParaRPr/>
          </a:p>
        </p:txBody>
      </p:sp>
      <p:pic>
        <p:nvPicPr>
          <p:cNvPr id="56" name="Google Shape;56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21450" y="2014409"/>
            <a:ext cx="3938555" cy="295391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Vocabulary Check		</a:t>
            </a:r>
            <a:endParaRPr/>
          </a:p>
        </p:txBody>
      </p:sp>
      <p:sp>
        <p:nvSpPr>
          <p:cNvPr id="62" name="Google Shape;62;p1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SzPts val="2000"/>
              <a:buChar char="●"/>
            </a:pPr>
            <a:r>
              <a:rPr lang="en-GB" sz="2000" b="1" u="sng">
                <a:solidFill>
                  <a:srgbClr val="333333"/>
                </a:solidFill>
              </a:rPr>
              <a:t>faith</a:t>
            </a:r>
            <a:r>
              <a:rPr lang="en-GB" sz="2000">
                <a:solidFill>
                  <a:srgbClr val="333333"/>
                </a:solidFill>
              </a:rPr>
              <a:t> - complete trust or confidence in someone or something.</a:t>
            </a:r>
            <a:endParaRPr sz="2000">
              <a:solidFill>
                <a:srgbClr val="333333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sz="2000">
              <a:solidFill>
                <a:srgbClr val="333333"/>
              </a:solidFill>
            </a:endParaRPr>
          </a:p>
          <a:p>
            <a:pPr marL="457200" lvl="0" indent="-355600" algn="l" rtl="0">
              <a:spcBef>
                <a:spcPts val="1600"/>
              </a:spcBef>
              <a:spcAft>
                <a:spcPts val="0"/>
              </a:spcAft>
              <a:buClr>
                <a:srgbClr val="333333"/>
              </a:buClr>
              <a:buSzPts val="2000"/>
              <a:buChar char="●"/>
            </a:pPr>
            <a:r>
              <a:rPr lang="en-GB" sz="2000" b="1" u="sng">
                <a:solidFill>
                  <a:srgbClr val="333333"/>
                </a:solidFill>
              </a:rPr>
              <a:t>restored</a:t>
            </a:r>
            <a:r>
              <a:rPr lang="en-GB" sz="2000">
                <a:solidFill>
                  <a:srgbClr val="333333"/>
                </a:solidFill>
              </a:rPr>
              <a:t> - to bring something back to how it was before.</a:t>
            </a:r>
            <a:endParaRPr sz="2000">
              <a:solidFill>
                <a:srgbClr val="333333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sz="2000">
              <a:solidFill>
                <a:srgbClr val="333333"/>
              </a:solidFill>
            </a:endParaRPr>
          </a:p>
          <a:p>
            <a:pPr marL="457200" lvl="0" indent="-355600" algn="l" rtl="0">
              <a:spcBef>
                <a:spcPts val="1600"/>
              </a:spcBef>
              <a:spcAft>
                <a:spcPts val="0"/>
              </a:spcAft>
              <a:buClr>
                <a:srgbClr val="333333"/>
              </a:buClr>
              <a:buSzPts val="2000"/>
              <a:buChar char="●"/>
            </a:pPr>
            <a:r>
              <a:rPr lang="en-GB" sz="2000" b="1" u="sng">
                <a:solidFill>
                  <a:srgbClr val="333333"/>
                </a:solidFill>
              </a:rPr>
              <a:t>fall flat</a:t>
            </a:r>
            <a:r>
              <a:rPr lang="en-GB" sz="2000">
                <a:solidFill>
                  <a:srgbClr val="333333"/>
                </a:solidFill>
              </a:rPr>
              <a:t> - failure to get the desired response.</a:t>
            </a:r>
            <a:endParaRPr sz="2000">
              <a:solidFill>
                <a:srgbClr val="333333"/>
              </a:solidFill>
            </a:endParaRPr>
          </a:p>
          <a:p>
            <a:pPr marL="45720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sz="2000">
              <a:solidFill>
                <a:srgbClr val="333333"/>
              </a:solidFill>
            </a:endParaRPr>
          </a:p>
          <a:p>
            <a:pPr marL="457200" lvl="0" indent="0" algn="l" rtl="0">
              <a:spcBef>
                <a:spcPts val="1600"/>
              </a:spcBef>
              <a:spcAft>
                <a:spcPts val="1400"/>
              </a:spcAft>
              <a:buNone/>
            </a:pPr>
            <a:endParaRPr sz="2000">
              <a:solidFill>
                <a:srgbClr val="333333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Partnered Talk</a:t>
            </a:r>
            <a:endParaRPr/>
          </a:p>
        </p:txBody>
      </p:sp>
      <p:sp>
        <p:nvSpPr>
          <p:cNvPr id="68" name="Google Shape;68;p15"/>
          <p:cNvSpPr txBox="1">
            <a:spLocks noGrp="1"/>
          </p:cNvSpPr>
          <p:nvPr>
            <p:ph type="body" idx="1"/>
          </p:nvPr>
        </p:nvSpPr>
        <p:spPr>
          <a:xfrm>
            <a:off x="311700" y="167592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/>
              <a:t>Listen to the song and look at the lyrics.</a:t>
            </a:r>
            <a:endParaRPr sz="2400"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endParaRPr sz="2400"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400"/>
              <a:t>What do you think the song is about?</a:t>
            </a:r>
            <a:endParaRPr sz="2400"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400"/>
              <a:t>Who might the ‘he’ and ‘her’ the lyricist refers to be?</a:t>
            </a:r>
            <a:endParaRPr sz="2400"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400"/>
              <a:t>Find evidence for your reasoning.</a:t>
            </a:r>
            <a:endParaRPr sz="2400"/>
          </a:p>
          <a:p>
            <a:pPr marL="0" lvl="0" indent="0" algn="ctr" rtl="0">
              <a:spcBef>
                <a:spcPts val="1600"/>
              </a:spcBef>
              <a:spcAft>
                <a:spcPts val="1600"/>
              </a:spcAft>
              <a:buNone/>
            </a:pPr>
            <a:endParaRPr sz="3600"/>
          </a:p>
        </p:txBody>
      </p:sp>
      <p:pic>
        <p:nvPicPr>
          <p:cNvPr id="69" name="Google Shape;69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463699" y="-516951"/>
            <a:ext cx="2496652" cy="24966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Individual Thinking</a:t>
            </a:r>
            <a:endParaRPr/>
          </a:p>
        </p:txBody>
      </p:sp>
      <p:sp>
        <p:nvSpPr>
          <p:cNvPr id="75" name="Google Shape;75;p1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000"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endParaRPr sz="3000"/>
          </a:p>
          <a:p>
            <a:pPr marL="0" lvl="0" indent="0" algn="ctr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3000"/>
              <a:t>Explain what you think the underlined lyrics mean.</a:t>
            </a:r>
            <a:endParaRPr sz="3000"/>
          </a:p>
        </p:txBody>
      </p:sp>
      <p:pic>
        <p:nvPicPr>
          <p:cNvPr id="76" name="Google Shape;76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731824" y="52799"/>
            <a:ext cx="1852827" cy="1852827"/>
          </a:xfrm>
          <a:prstGeom prst="rect">
            <a:avLst/>
          </a:prstGeom>
          <a:noFill/>
          <a:ln>
            <a:noFill/>
          </a:ln>
        </p:spPr>
      </p:pic>
      <p:pic>
        <p:nvPicPr>
          <p:cNvPr id="77" name="Google Shape;77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938408" y="1260475"/>
            <a:ext cx="6316500" cy="13112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Partnered Talk</a:t>
            </a:r>
            <a:endParaRPr/>
          </a:p>
        </p:txBody>
      </p:sp>
      <p:sp>
        <p:nvSpPr>
          <p:cNvPr id="83" name="Google Shape;83;p17"/>
          <p:cNvSpPr txBox="1">
            <a:spLocks noGrp="1"/>
          </p:cNvSpPr>
          <p:nvPr>
            <p:ph type="body" idx="1"/>
          </p:nvPr>
        </p:nvSpPr>
        <p:spPr>
          <a:xfrm>
            <a:off x="311700" y="167592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/>
              <a:t>The name of the song is ‘Piece by Piece’. </a:t>
            </a:r>
            <a:endParaRPr sz="2400"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400"/>
              <a:t>What do you think the lyricist means by this phrase? </a:t>
            </a:r>
            <a:endParaRPr sz="2400"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400"/>
              <a:t>Why do you think they’ve chosen to use it in this song?</a:t>
            </a:r>
            <a:endParaRPr sz="2400"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400"/>
              <a:t>Think about the meaning of the song in your discussion.</a:t>
            </a:r>
            <a:endParaRPr sz="2400"/>
          </a:p>
          <a:p>
            <a:pPr marL="0" lvl="0" indent="0" algn="ctr" rtl="0">
              <a:spcBef>
                <a:spcPts val="1600"/>
              </a:spcBef>
              <a:spcAft>
                <a:spcPts val="1600"/>
              </a:spcAft>
              <a:buNone/>
            </a:pPr>
            <a:endParaRPr sz="3600"/>
          </a:p>
        </p:txBody>
      </p:sp>
      <p:pic>
        <p:nvPicPr>
          <p:cNvPr id="84" name="Google Shape;84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463699" y="-516951"/>
            <a:ext cx="2496652" cy="24966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Individual Thinking</a:t>
            </a:r>
            <a:endParaRPr/>
          </a:p>
        </p:txBody>
      </p:sp>
      <p:sp>
        <p:nvSpPr>
          <p:cNvPr id="90" name="Google Shape;90;p18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000"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endParaRPr sz="3000"/>
          </a:p>
          <a:p>
            <a:pPr marL="0" lvl="0" indent="0" algn="ctr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3000"/>
              <a:t>Find three pieces of evidence in the lyrics that show how her faith in men and fathers was restored.</a:t>
            </a:r>
            <a:endParaRPr sz="3000"/>
          </a:p>
        </p:txBody>
      </p:sp>
      <p:pic>
        <p:nvPicPr>
          <p:cNvPr id="91" name="Google Shape;91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731824" y="52799"/>
            <a:ext cx="1852827" cy="1852827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264725" y="1737500"/>
            <a:ext cx="6614550" cy="710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Partnered Talk</a:t>
            </a:r>
            <a:endParaRPr/>
          </a:p>
        </p:txBody>
      </p:sp>
      <p:sp>
        <p:nvSpPr>
          <p:cNvPr id="98" name="Google Shape;98;p19"/>
          <p:cNvSpPr txBox="1">
            <a:spLocks noGrp="1"/>
          </p:cNvSpPr>
          <p:nvPr>
            <p:ph type="body" idx="1"/>
          </p:nvPr>
        </p:nvSpPr>
        <p:spPr>
          <a:xfrm>
            <a:off x="311700" y="167592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3000"/>
              <a:t>‘The apple doesn’t fall far from the tree’ is a common idiom.</a:t>
            </a:r>
            <a:endParaRPr sz="3000"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3000"/>
              <a:t>How does that idiom relate to this song?</a:t>
            </a:r>
            <a:endParaRPr sz="3000"/>
          </a:p>
          <a:p>
            <a:pPr marL="0" lvl="0" indent="0" algn="ctr" rtl="0">
              <a:spcBef>
                <a:spcPts val="1600"/>
              </a:spcBef>
              <a:spcAft>
                <a:spcPts val="1600"/>
              </a:spcAft>
              <a:buNone/>
            </a:pPr>
            <a:endParaRPr sz="2400"/>
          </a:p>
        </p:txBody>
      </p:sp>
      <p:pic>
        <p:nvPicPr>
          <p:cNvPr id="99" name="Google Shape;99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463699" y="-516951"/>
            <a:ext cx="2496652" cy="24966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0"/>
          <p:cNvSpPr txBox="1">
            <a:spLocks noGrp="1"/>
          </p:cNvSpPr>
          <p:nvPr>
            <p:ph type="title"/>
          </p:nvPr>
        </p:nvSpPr>
        <p:spPr>
          <a:xfrm>
            <a:off x="311700" y="12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Solo Work </a:t>
            </a:r>
            <a:endParaRPr/>
          </a:p>
        </p:txBody>
      </p:sp>
      <p:sp>
        <p:nvSpPr>
          <p:cNvPr id="105" name="Google Shape;105;p20"/>
          <p:cNvSpPr txBox="1">
            <a:spLocks noGrp="1"/>
          </p:cNvSpPr>
          <p:nvPr>
            <p:ph type="body" idx="1"/>
          </p:nvPr>
        </p:nvSpPr>
        <p:spPr>
          <a:xfrm>
            <a:off x="311700" y="7086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endParaRPr sz="2100"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100"/>
              <a:t>What is similar and what is different about these two parts of the song?</a:t>
            </a:r>
            <a:endParaRPr sz="2100"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100"/>
              <a:t>Why do you think the lyricist made them different? Why might it be important to the songs message?</a:t>
            </a:r>
            <a:endParaRPr sz="2100"/>
          </a:p>
          <a:p>
            <a:pPr marL="0" lvl="0" indent="0" algn="ctr" rtl="0">
              <a:spcBef>
                <a:spcPts val="1600"/>
              </a:spcBef>
              <a:spcAft>
                <a:spcPts val="1600"/>
              </a:spcAft>
              <a:buNone/>
            </a:pPr>
            <a:endParaRPr sz="2400"/>
          </a:p>
        </p:txBody>
      </p:sp>
      <p:pic>
        <p:nvPicPr>
          <p:cNvPr id="106" name="Google Shape;106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10375" y="1226"/>
            <a:ext cx="1533622" cy="15336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Google Shape;107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572000" y="1534854"/>
            <a:ext cx="4237100" cy="1466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" name="Google Shape;108;p2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41589" y="1534849"/>
            <a:ext cx="3533411" cy="1466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2" ma:contentTypeDescription="Create a new document." ma:contentTypeScope="" ma:versionID="2c72d70f2caa714d558029ebad66fd6b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775956551143bf9afb77fecf082ebabe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AB4B781-4DCF-4511-B18C-5FDFF7D1997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561d3cc-3f8f-4588-a568-be861ce13085"/>
    <ds:schemaRef ds:uri="a0c7fa71-570b-4d2e-a005-0d34dc9521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E6991FA-472E-444F-9F47-40ADDED122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BDAA529-A2E7-43BD-A115-3E7AE57FDAA2}">
  <ds:schemaRefs>
    <ds:schemaRef ds:uri="http://schemas.openxmlformats.org/package/2006/metadata/core-properties"/>
    <ds:schemaRef ds:uri="b561d3cc-3f8f-4588-a568-be861ce13085"/>
    <ds:schemaRef ds:uri="http://purl.org/dc/elements/1.1/"/>
    <ds:schemaRef ds:uri="http://schemas.microsoft.com/office/2006/metadata/properties"/>
    <ds:schemaRef ds:uri="a0c7fa71-570b-4d2e-a005-0d34dc952117"/>
    <ds:schemaRef ds:uri="http://purl.org/dc/terms/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229</Words>
  <Application>Microsoft Office PowerPoint</Application>
  <PresentationFormat>On-screen Show (16:9)</PresentationFormat>
  <Paragraphs>39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0" baseType="lpstr">
      <vt:lpstr>Arial</vt:lpstr>
      <vt:lpstr>Simple Light</vt:lpstr>
      <vt:lpstr>Piece By Piece</vt:lpstr>
      <vt:lpstr>Vocabulary Check  </vt:lpstr>
      <vt:lpstr>Partnered Talk</vt:lpstr>
      <vt:lpstr>Individual Thinking</vt:lpstr>
      <vt:lpstr>Partnered Talk</vt:lpstr>
      <vt:lpstr>Individual Thinking</vt:lpstr>
      <vt:lpstr>Partnered Talk</vt:lpstr>
      <vt:lpstr>Solo Work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Piece By Piece</dc:title>
  <dc:creator>Emma Dobbs</dc:creator>
  <cp:lastModifiedBy>Emma Dobbs</cp:lastModifiedBy>
  <cp:revision>1</cp:revision>
  <dcterms:modified xsi:type="dcterms:W3CDTF">2021-04-13T15:22:30Z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