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90" r:id="rId3"/>
    <p:sldId id="291" r:id="rId4"/>
    <p:sldId id="258" r:id="rId5"/>
    <p:sldId id="259" r:id="rId6"/>
    <p:sldId id="264" r:id="rId7"/>
    <p:sldId id="265" r:id="rId8"/>
    <p:sldId id="269" r:id="rId9"/>
    <p:sldId id="260" r:id="rId10"/>
    <p:sldId id="267" r:id="rId11"/>
    <p:sldId id="268" r:id="rId12"/>
    <p:sldId id="28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p>
            <a:fld id="{CCDC18AF-0348-4735-93D9-ADB953D005CA}" type="datetimeFigureOut">
              <a:rPr lang="en-GB" smtClean="0"/>
              <a:pPr/>
              <a:t>11/02/2021</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8B8817FD-AEB0-4382-8C35-DC5D8B6BDE60}" type="slidenum">
              <a:rPr lang="en-GB" smtClean="0"/>
              <a:pPr/>
              <a:t>‹#›</a:t>
            </a:fld>
            <a:endParaRPr lang="en-GB"/>
          </a:p>
        </p:txBody>
      </p:sp>
      <p:sp>
        <p:nvSpPr>
          <p:cNvPr id="32" name="Rectangle 31"/>
          <p:cNvSpPr/>
          <p:nvPr/>
        </p:nvSpPr>
        <p:spPr>
          <a:xfrm>
            <a:off x="0" y="-1"/>
            <a:ext cx="48768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39" name="Rectangle 38"/>
          <p:cNvSpPr/>
          <p:nvPr/>
        </p:nvSpPr>
        <p:spPr>
          <a:xfrm>
            <a:off x="412744" y="680477"/>
            <a:ext cx="6096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40" name="Rectangle 39"/>
          <p:cNvSpPr/>
          <p:nvPr/>
        </p:nvSpPr>
        <p:spPr>
          <a:xfrm>
            <a:off x="358764"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41" name="Rectangle 40"/>
          <p:cNvSpPr/>
          <p:nvPr/>
        </p:nvSpPr>
        <p:spPr>
          <a:xfrm>
            <a:off x="333360"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42" name="Rectangle 41"/>
          <p:cNvSpPr/>
          <p:nvPr/>
        </p:nvSpPr>
        <p:spPr>
          <a:xfrm>
            <a:off x="295691"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Title 7"/>
          <p:cNvSpPr>
            <a:spLocks noGrp="1"/>
          </p:cNvSpPr>
          <p:nvPr>
            <p:ph type="ctrTitle"/>
          </p:nvPr>
        </p:nvSpPr>
        <p:spPr>
          <a:xfrm>
            <a:off x="1219200" y="4343400"/>
            <a:ext cx="103632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a:t>Click to edit Master title style</a:t>
            </a:r>
          </a:p>
        </p:txBody>
      </p:sp>
      <p:sp>
        <p:nvSpPr>
          <p:cNvPr id="9" name="Subtitle 8"/>
          <p:cNvSpPr>
            <a:spLocks noGrp="1"/>
          </p:cNvSpPr>
          <p:nvPr>
            <p:ph type="subTitle" idx="1"/>
          </p:nvPr>
        </p:nvSpPr>
        <p:spPr>
          <a:xfrm>
            <a:off x="1219200" y="2834640"/>
            <a:ext cx="103632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56" name="Rectangle 55"/>
          <p:cNvSpPr/>
          <p:nvPr/>
        </p:nvSpPr>
        <p:spPr>
          <a:xfrm>
            <a:off x="340388" y="5047394"/>
            <a:ext cx="97536"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65" name="Rectangle 64"/>
          <p:cNvSpPr/>
          <p:nvPr/>
        </p:nvSpPr>
        <p:spPr>
          <a:xfrm>
            <a:off x="340388" y="4796819"/>
            <a:ext cx="97536"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66" name="Rectangle 65"/>
          <p:cNvSpPr/>
          <p:nvPr/>
        </p:nvSpPr>
        <p:spPr>
          <a:xfrm>
            <a:off x="340388" y="4637685"/>
            <a:ext cx="97536"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67" name="Rectangle 66"/>
          <p:cNvSpPr/>
          <p:nvPr/>
        </p:nvSpPr>
        <p:spPr>
          <a:xfrm>
            <a:off x="340388" y="4542559"/>
            <a:ext cx="97536"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Tree>
    <p:extLst>
      <p:ext uri="{BB962C8B-B14F-4D97-AF65-F5344CB8AC3E}">
        <p14:creationId xmlns:p14="http://schemas.microsoft.com/office/powerpoint/2010/main" val="33930523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CDC18AF-0348-4735-93D9-ADB953D005CA}" type="datetimeFigureOut">
              <a:rPr lang="en-GB" smtClean="0"/>
              <a:pPr/>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817FD-AEB0-4382-8C35-DC5D8B6BDE60}" type="slidenum">
              <a:rPr lang="en-GB" smtClean="0"/>
              <a:pPr/>
              <a:t>‹#›</a:t>
            </a:fld>
            <a:endParaRPr lang="en-GB"/>
          </a:p>
        </p:txBody>
      </p:sp>
    </p:spTree>
    <p:extLst>
      <p:ext uri="{BB962C8B-B14F-4D97-AF65-F5344CB8AC3E}">
        <p14:creationId xmlns:p14="http://schemas.microsoft.com/office/powerpoint/2010/main" val="1388600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6438603" y="1073888"/>
            <a:ext cx="5762848"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5" name="Freeform 14"/>
          <p:cNvSpPr>
            <a:spLocks/>
          </p:cNvSpPr>
          <p:nvPr/>
        </p:nvSpPr>
        <p:spPr bwMode="auto">
          <a:xfrm>
            <a:off x="498621" y="0"/>
            <a:ext cx="7352715"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3" name="Freeform 12"/>
          <p:cNvSpPr>
            <a:spLocks/>
          </p:cNvSpPr>
          <p:nvPr/>
        </p:nvSpPr>
        <p:spPr bwMode="auto">
          <a:xfrm rot="5236414">
            <a:off x="6635304" y="1285480"/>
            <a:ext cx="4114800" cy="158496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6" name="Freeform 15"/>
          <p:cNvSpPr>
            <a:spLocks/>
          </p:cNvSpPr>
          <p:nvPr/>
        </p:nvSpPr>
        <p:spPr bwMode="auto">
          <a:xfrm>
            <a:off x="7924800" y="0"/>
            <a:ext cx="36576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7" name="Freeform 16"/>
          <p:cNvSpPr>
            <a:spLocks/>
          </p:cNvSpPr>
          <p:nvPr/>
        </p:nvSpPr>
        <p:spPr bwMode="auto">
          <a:xfrm>
            <a:off x="7924800" y="4267200"/>
            <a:ext cx="42672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8" name="Freeform 17"/>
          <p:cNvSpPr>
            <a:spLocks/>
          </p:cNvSpPr>
          <p:nvPr/>
        </p:nvSpPr>
        <p:spPr bwMode="auto">
          <a:xfrm>
            <a:off x="7924800" y="0"/>
            <a:ext cx="18288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9" name="Freeform 18"/>
          <p:cNvSpPr>
            <a:spLocks/>
          </p:cNvSpPr>
          <p:nvPr/>
        </p:nvSpPr>
        <p:spPr bwMode="auto">
          <a:xfrm>
            <a:off x="7931152" y="4246564"/>
            <a:ext cx="2787649"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0" name="Freeform 19"/>
          <p:cNvSpPr>
            <a:spLocks/>
          </p:cNvSpPr>
          <p:nvPr/>
        </p:nvSpPr>
        <p:spPr bwMode="auto">
          <a:xfrm>
            <a:off x="7924800" y="4267200"/>
            <a:ext cx="21336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1" name="Freeform 20"/>
          <p:cNvSpPr>
            <a:spLocks/>
          </p:cNvSpPr>
          <p:nvPr/>
        </p:nvSpPr>
        <p:spPr bwMode="auto">
          <a:xfrm>
            <a:off x="7924800" y="1371600"/>
            <a:ext cx="42672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2" name="Freeform 21"/>
          <p:cNvSpPr>
            <a:spLocks/>
          </p:cNvSpPr>
          <p:nvPr/>
        </p:nvSpPr>
        <p:spPr bwMode="auto">
          <a:xfrm>
            <a:off x="7924800" y="1752600"/>
            <a:ext cx="42672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3" name="Freeform 22"/>
          <p:cNvSpPr>
            <a:spLocks/>
          </p:cNvSpPr>
          <p:nvPr/>
        </p:nvSpPr>
        <p:spPr bwMode="auto">
          <a:xfrm>
            <a:off x="1320800" y="4267200"/>
            <a:ext cx="660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4" name="Freeform 23"/>
          <p:cNvSpPr>
            <a:spLocks/>
          </p:cNvSpPr>
          <p:nvPr/>
        </p:nvSpPr>
        <p:spPr bwMode="auto">
          <a:xfrm>
            <a:off x="711200" y="4267200"/>
            <a:ext cx="7112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5" name="Freeform 24"/>
          <p:cNvSpPr>
            <a:spLocks/>
          </p:cNvSpPr>
          <p:nvPr/>
        </p:nvSpPr>
        <p:spPr bwMode="auto">
          <a:xfrm>
            <a:off x="489099" y="2438400"/>
            <a:ext cx="75184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6" name="Freeform 25"/>
          <p:cNvSpPr>
            <a:spLocks/>
          </p:cNvSpPr>
          <p:nvPr/>
        </p:nvSpPr>
        <p:spPr bwMode="auto">
          <a:xfrm>
            <a:off x="489099" y="2133600"/>
            <a:ext cx="75184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7" name="Freeform 26"/>
          <p:cNvSpPr>
            <a:spLocks/>
          </p:cNvSpPr>
          <p:nvPr/>
        </p:nvSpPr>
        <p:spPr bwMode="auto">
          <a:xfrm>
            <a:off x="6096000" y="4267200"/>
            <a:ext cx="18288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 name="Text Placeholder 2"/>
          <p:cNvSpPr>
            <a:spLocks noGrp="1"/>
          </p:cNvSpPr>
          <p:nvPr>
            <p:ph type="body" idx="1"/>
          </p:nvPr>
        </p:nvSpPr>
        <p:spPr>
          <a:xfrm>
            <a:off x="942536" y="1351672"/>
            <a:ext cx="7624064"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CCDC18AF-0348-4735-93D9-ADB953D005CA}" type="datetimeFigureOut">
              <a:rPr lang="en-GB" smtClean="0"/>
              <a:pPr/>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817FD-AEB0-4382-8C35-DC5D8B6BDE60}" type="slidenum">
              <a:rPr lang="en-GB" smtClean="0"/>
              <a:pPr/>
              <a:t>‹#›</a:t>
            </a:fld>
            <a:endParaRPr lang="en-GB"/>
          </a:p>
        </p:txBody>
      </p:sp>
      <p:sp>
        <p:nvSpPr>
          <p:cNvPr id="7" name="Rectangle 6"/>
          <p:cNvSpPr/>
          <p:nvPr/>
        </p:nvSpPr>
        <p:spPr>
          <a:xfrm>
            <a:off x="484213" y="402265"/>
            <a:ext cx="1133856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Title 1"/>
          <p:cNvSpPr>
            <a:spLocks noGrp="1"/>
          </p:cNvSpPr>
          <p:nvPr>
            <p:ph type="title"/>
          </p:nvPr>
        </p:nvSpPr>
        <p:spPr>
          <a:xfrm>
            <a:off x="942536" y="512064"/>
            <a:ext cx="10875264" cy="777240"/>
          </a:xfrm>
        </p:spPr>
        <p:txBody>
          <a:bodyPr tIns="64008"/>
          <a:lstStyle>
            <a:lvl1pPr algn="l">
              <a:buNone/>
              <a:defRPr sz="3800" b="0" cap="none" spc="-150" baseline="0"/>
            </a:lvl1pPr>
            <a:extLst/>
          </a:lstStyle>
          <a:p>
            <a:r>
              <a:rPr kumimoji="0" lang="en-US"/>
              <a:t>Click to edit Master title style</a:t>
            </a:r>
          </a:p>
        </p:txBody>
      </p:sp>
      <p:sp>
        <p:nvSpPr>
          <p:cNvPr id="8" name="Rectangle 7"/>
          <p:cNvSpPr/>
          <p:nvPr/>
        </p:nvSpPr>
        <p:spPr>
          <a:xfrm flipH="1">
            <a:off x="495384"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Rectangle 8"/>
          <p:cNvSpPr/>
          <p:nvPr/>
        </p:nvSpPr>
        <p:spPr>
          <a:xfrm flipH="1">
            <a:off x="548145"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Rectangle 9"/>
          <p:cNvSpPr/>
          <p:nvPr/>
        </p:nvSpPr>
        <p:spPr>
          <a:xfrm flipH="1">
            <a:off x="597933"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Rectangle 10"/>
          <p:cNvSpPr/>
          <p:nvPr/>
        </p:nvSpPr>
        <p:spPr>
          <a:xfrm flipH="1">
            <a:off x="635603"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2" name="Rectangle 11"/>
          <p:cNvSpPr/>
          <p:nvPr/>
        </p:nvSpPr>
        <p:spPr>
          <a:xfrm>
            <a:off x="667304" y="680477"/>
            <a:ext cx="48768"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Tree>
    <p:extLst>
      <p:ext uri="{BB962C8B-B14F-4D97-AF65-F5344CB8AC3E}">
        <p14:creationId xmlns:p14="http://schemas.microsoft.com/office/powerpoint/2010/main" val="2691005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512064"/>
            <a:ext cx="10972800" cy="914400"/>
          </a:xfrm>
        </p:spPr>
        <p:txBody>
          <a:bodyPr/>
          <a:lstStyle/>
          <a:p>
            <a:r>
              <a:rPr kumimoji="0" lang="en-US"/>
              <a:t>Click to edit Master title style</a:t>
            </a:r>
          </a:p>
        </p:txBody>
      </p:sp>
      <p:sp>
        <p:nvSpPr>
          <p:cNvPr id="3" name="Content Placeholder 2"/>
          <p:cNvSpPr>
            <a:spLocks noGrp="1"/>
          </p:cNvSpPr>
          <p:nvPr>
            <p:ph sz="half" idx="1"/>
          </p:nvPr>
        </p:nvSpPr>
        <p:spPr>
          <a:xfrm>
            <a:off x="619125" y="1770502"/>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207125" y="1770502"/>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CCDC18AF-0348-4735-93D9-ADB953D005CA}" type="datetimeFigureOut">
              <a:rPr lang="en-GB" smtClean="0"/>
              <a:pPr/>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817FD-AEB0-4382-8C35-DC5D8B6BDE60}" type="slidenum">
              <a:rPr lang="en-GB" smtClean="0"/>
              <a:pPr/>
              <a:t>‹#›</a:t>
            </a:fld>
            <a:endParaRPr lang="en-GB"/>
          </a:p>
        </p:txBody>
      </p:sp>
    </p:spTree>
    <p:extLst>
      <p:ext uri="{BB962C8B-B14F-4D97-AF65-F5344CB8AC3E}">
        <p14:creationId xmlns:p14="http://schemas.microsoft.com/office/powerpoint/2010/main" val="3398615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6"/>
            <a:ext cx="11822773"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Title 1"/>
          <p:cNvSpPr>
            <a:spLocks noGrp="1"/>
          </p:cNvSpPr>
          <p:nvPr>
            <p:ph type="title"/>
          </p:nvPr>
        </p:nvSpPr>
        <p:spPr>
          <a:xfrm>
            <a:off x="673099" y="512064"/>
            <a:ext cx="10363200" cy="914400"/>
          </a:xfrm>
        </p:spPr>
        <p:txBody>
          <a:bodyPr anchor="t"/>
          <a:lstStyle>
            <a:lvl1pPr>
              <a:defRPr sz="4000"/>
            </a:lvl1pPr>
            <a:extLst/>
          </a:lstStyle>
          <a:p>
            <a:r>
              <a:rPr kumimoji="0" lang="en-US"/>
              <a:t>Click to edit Master title style</a:t>
            </a:r>
          </a:p>
        </p:txBody>
      </p:sp>
      <p:sp>
        <p:nvSpPr>
          <p:cNvPr id="3" name="Text Placeholder 2"/>
          <p:cNvSpPr>
            <a:spLocks noGrp="1"/>
          </p:cNvSpPr>
          <p:nvPr>
            <p:ph type="body" idx="1"/>
          </p:nvPr>
        </p:nvSpPr>
        <p:spPr>
          <a:xfrm>
            <a:off x="609600" y="1809750"/>
            <a:ext cx="5386917"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8" y="1809750"/>
            <a:ext cx="5389033"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459037"/>
            <a:ext cx="5386917"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2459037"/>
            <a:ext cx="5389033"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CCDC18AF-0348-4735-93D9-ADB953D005CA}" type="datetimeFigureOut">
              <a:rPr lang="en-GB" smtClean="0"/>
              <a:pPr/>
              <a:t>11/02/2021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817FD-AEB0-4382-8C35-DC5D8B6BDE60}" type="slidenum">
              <a:rPr lang="en-GB" smtClean="0"/>
              <a:pPr/>
              <a:t>‹#›</a:t>
            </a:fld>
            <a:endParaRPr lang="en-GB"/>
          </a:p>
        </p:txBody>
      </p:sp>
      <p:sp>
        <p:nvSpPr>
          <p:cNvPr id="16" name="Rectangle 15"/>
          <p:cNvSpPr/>
          <p:nvPr/>
        </p:nvSpPr>
        <p:spPr>
          <a:xfrm>
            <a:off x="117053" y="680477"/>
            <a:ext cx="6096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7" name="Rectangle 16"/>
          <p:cNvSpPr/>
          <p:nvPr/>
        </p:nvSpPr>
        <p:spPr>
          <a:xfrm>
            <a:off x="63073"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8" name="Rectangle 17"/>
          <p:cNvSpPr/>
          <p:nvPr/>
        </p:nvSpPr>
        <p:spPr>
          <a:xfrm>
            <a:off x="37669"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9" name="Rectangle 18"/>
          <p:cNvSpPr/>
          <p:nvPr/>
        </p:nvSpPr>
        <p:spPr>
          <a:xfrm>
            <a:off x="0"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0" name="Rectangle 19"/>
          <p:cNvSpPr/>
          <p:nvPr/>
        </p:nvSpPr>
        <p:spPr>
          <a:xfrm flipH="1">
            <a:off x="199693"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1" name="Rectangle 20"/>
          <p:cNvSpPr/>
          <p:nvPr/>
        </p:nvSpPr>
        <p:spPr>
          <a:xfrm flipH="1">
            <a:off x="252455"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2" name="Rectangle 21"/>
          <p:cNvSpPr/>
          <p:nvPr/>
        </p:nvSpPr>
        <p:spPr>
          <a:xfrm flipH="1">
            <a:off x="302243"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9" name="Rectangle 28"/>
          <p:cNvSpPr/>
          <p:nvPr/>
        </p:nvSpPr>
        <p:spPr>
          <a:xfrm flipH="1">
            <a:off x="339912"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0" name="Rectangle 29"/>
          <p:cNvSpPr/>
          <p:nvPr/>
        </p:nvSpPr>
        <p:spPr>
          <a:xfrm>
            <a:off x="371613" y="680477"/>
            <a:ext cx="48768"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Tree>
    <p:extLst>
      <p:ext uri="{BB962C8B-B14F-4D97-AF65-F5344CB8AC3E}">
        <p14:creationId xmlns:p14="http://schemas.microsoft.com/office/powerpoint/2010/main" val="2635811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219200" y="512064"/>
            <a:ext cx="10363200" cy="914400"/>
          </a:xfrm>
        </p:spPr>
        <p:txBody>
          <a:bodyPr/>
          <a:lstStyle>
            <a:lvl1pPr>
              <a:defRPr sz="4000" cap="none" baseline="0"/>
            </a:lvl1pPr>
            <a:extLst/>
          </a:lstStyle>
          <a:p>
            <a:r>
              <a:rPr kumimoji="0" lang="en-US"/>
              <a:t>Click to edit Master title style</a:t>
            </a:r>
          </a:p>
        </p:txBody>
      </p:sp>
      <p:sp>
        <p:nvSpPr>
          <p:cNvPr id="3" name="Date Placeholder 2"/>
          <p:cNvSpPr>
            <a:spLocks noGrp="1"/>
          </p:cNvSpPr>
          <p:nvPr>
            <p:ph type="dt" sz="half" idx="10"/>
          </p:nvPr>
        </p:nvSpPr>
        <p:spPr/>
        <p:txBody>
          <a:bodyPr/>
          <a:lstStyle/>
          <a:p>
            <a:fld id="{CCDC18AF-0348-4735-93D9-ADB953D005CA}" type="datetimeFigureOut">
              <a:rPr lang="en-GB" smtClean="0"/>
              <a:pPr/>
              <a:t>11/02/2021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817FD-AEB0-4382-8C35-DC5D8B6BDE60}" type="slidenum">
              <a:rPr lang="en-GB" smtClean="0"/>
              <a:pPr/>
              <a:t>‹#›</a:t>
            </a:fld>
            <a:endParaRPr lang="en-GB"/>
          </a:p>
        </p:txBody>
      </p:sp>
    </p:spTree>
    <p:extLst>
      <p:ext uri="{BB962C8B-B14F-4D97-AF65-F5344CB8AC3E}">
        <p14:creationId xmlns:p14="http://schemas.microsoft.com/office/powerpoint/2010/main" val="873986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DC18AF-0348-4735-93D9-ADB953D005CA}" type="datetimeFigureOut">
              <a:rPr lang="en-GB" smtClean="0"/>
              <a:pPr/>
              <a:t>11/02/2021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817FD-AEB0-4382-8C35-DC5D8B6BDE60}" type="slidenum">
              <a:rPr lang="en-GB" smtClean="0"/>
              <a:pPr/>
              <a:t>‹#›</a:t>
            </a:fld>
            <a:endParaRPr lang="en-GB"/>
          </a:p>
        </p:txBody>
      </p:sp>
    </p:spTree>
    <p:extLst>
      <p:ext uri="{BB962C8B-B14F-4D97-AF65-F5344CB8AC3E}">
        <p14:creationId xmlns:p14="http://schemas.microsoft.com/office/powerpoint/2010/main" val="505906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10972800" cy="1162050"/>
          </a:xfrm>
        </p:spPr>
        <p:txBody>
          <a:bodyPr anchor="ctr"/>
          <a:lstStyle>
            <a:lvl1pPr algn="l">
              <a:buNone/>
              <a:defRPr sz="3600" b="0"/>
            </a:lvl1pPr>
            <a:extLst/>
          </a:lstStyle>
          <a:p>
            <a:r>
              <a:rPr kumimoji="0" lang="en-US"/>
              <a:t>Click to edit Master title style</a:t>
            </a:r>
          </a:p>
        </p:txBody>
      </p:sp>
      <p:sp>
        <p:nvSpPr>
          <p:cNvPr id="3" name="Text Placeholder 2"/>
          <p:cNvSpPr>
            <a:spLocks noGrp="1"/>
          </p:cNvSpPr>
          <p:nvPr>
            <p:ph type="body" idx="2"/>
          </p:nvPr>
        </p:nvSpPr>
        <p:spPr>
          <a:xfrm>
            <a:off x="914400" y="1435100"/>
            <a:ext cx="33528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0" y="1435100"/>
            <a:ext cx="73152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CCDC18AF-0348-4735-93D9-ADB953D005CA}" type="datetimeFigureOut">
              <a:rPr lang="en-GB" smtClean="0"/>
              <a:pPr/>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817FD-AEB0-4382-8C35-DC5D8B6BDE60}" type="slidenum">
              <a:rPr lang="en-GB" smtClean="0"/>
              <a:pPr/>
              <a:t>‹#›</a:t>
            </a:fld>
            <a:endParaRPr lang="en-GB"/>
          </a:p>
        </p:txBody>
      </p:sp>
    </p:spTree>
    <p:extLst>
      <p:ext uri="{BB962C8B-B14F-4D97-AF65-F5344CB8AC3E}">
        <p14:creationId xmlns:p14="http://schemas.microsoft.com/office/powerpoint/2010/main" val="1586497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490709" y="0"/>
            <a:ext cx="1170432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cxnSp>
        <p:nvCxnSpPr>
          <p:cNvPr id="9" name="Straight Connector 8"/>
          <p:cNvCxnSpPr/>
          <p:nvPr/>
        </p:nvCxnSpPr>
        <p:spPr>
          <a:xfrm flipV="1">
            <a:off x="484260" y="1885028"/>
            <a:ext cx="11710163"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11374903" y="1197789"/>
            <a:ext cx="132763" cy="171288"/>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1219200" y="441252"/>
            <a:ext cx="9144000" cy="701749"/>
          </a:xfrm>
        </p:spPr>
        <p:txBody>
          <a:bodyPr anchor="b"/>
          <a:lstStyle>
            <a:lvl1pPr algn="l">
              <a:buNone/>
              <a:defRPr sz="2100" b="0"/>
            </a:lvl1pPr>
            <a:extLst/>
          </a:lstStyle>
          <a:p>
            <a:r>
              <a:rPr kumimoji="0" lang="en-US"/>
              <a:t>Click to edit Master title style</a:t>
            </a:r>
          </a:p>
        </p:txBody>
      </p:sp>
      <p:sp>
        <p:nvSpPr>
          <p:cNvPr id="3" name="Picture Placeholder 2"/>
          <p:cNvSpPr>
            <a:spLocks noGrp="1"/>
          </p:cNvSpPr>
          <p:nvPr>
            <p:ph type="pic" idx="1"/>
          </p:nvPr>
        </p:nvSpPr>
        <p:spPr>
          <a:xfrm>
            <a:off x="490709" y="1893781"/>
            <a:ext cx="11704320" cy="4960144"/>
          </a:xfrm>
          <a:solidFill>
            <a:schemeClr val="bg2"/>
          </a:solidFill>
        </p:spPr>
        <p:txBody>
          <a:bodyPr/>
          <a:lstStyle>
            <a:lvl1pPr marL="0" indent="0">
              <a:buNone/>
              <a:defRPr sz="3200"/>
            </a:lvl1pPr>
            <a:extLst/>
          </a:lstStyle>
          <a:p>
            <a:r>
              <a:rPr kumimoji="0" lang="en-US"/>
              <a:t>Click icon to add picture</a:t>
            </a:r>
          </a:p>
        </p:txBody>
      </p:sp>
      <p:sp>
        <p:nvSpPr>
          <p:cNvPr id="4" name="Text Placeholder 3"/>
          <p:cNvSpPr>
            <a:spLocks noGrp="1"/>
          </p:cNvSpPr>
          <p:nvPr>
            <p:ph type="body" sz="half" idx="2"/>
          </p:nvPr>
        </p:nvSpPr>
        <p:spPr bwMode="grayWhite">
          <a:xfrm>
            <a:off x="1219200" y="1150144"/>
            <a:ext cx="9144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grpSp>
        <p:nvGrpSpPr>
          <p:cNvPr id="14" name="Group 13"/>
          <p:cNvGrpSpPr/>
          <p:nvPr/>
        </p:nvGrpSpPr>
        <p:grpSpPr>
          <a:xfrm rot="5400000">
            <a:off x="11578103" y="1350189"/>
            <a:ext cx="132763" cy="171288"/>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11115579" y="1453352"/>
            <a:ext cx="132763" cy="171288"/>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8636000" y="55499"/>
            <a:ext cx="2844800" cy="365125"/>
          </a:xfrm>
        </p:spPr>
        <p:txBody>
          <a:bodyPr/>
          <a:lstStyle/>
          <a:p>
            <a:fld id="{CCDC18AF-0348-4735-93D9-ADB953D005CA}" type="datetimeFigureOut">
              <a:rPr lang="en-GB" smtClean="0"/>
              <a:pPr/>
              <a:t>11/02/2021</a:t>
            </a:fld>
            <a:endParaRPr lang="en-GB"/>
          </a:p>
        </p:txBody>
      </p:sp>
      <p:sp>
        <p:nvSpPr>
          <p:cNvPr id="6" name="Footer Placeholder 5"/>
          <p:cNvSpPr>
            <a:spLocks noGrp="1"/>
          </p:cNvSpPr>
          <p:nvPr>
            <p:ph type="ftr" sz="quarter" idx="11"/>
          </p:nvPr>
        </p:nvSpPr>
        <p:spPr>
          <a:xfrm>
            <a:off x="1219200" y="55499"/>
            <a:ext cx="7416800" cy="365125"/>
          </a:xfrm>
        </p:spPr>
        <p:txBody>
          <a:bodyPr/>
          <a:lstStyle/>
          <a:p>
            <a:endParaRPr lang="en-GB"/>
          </a:p>
        </p:txBody>
      </p:sp>
      <p:sp>
        <p:nvSpPr>
          <p:cNvPr id="7" name="Slide Number Placeholder 6"/>
          <p:cNvSpPr>
            <a:spLocks noGrp="1"/>
          </p:cNvSpPr>
          <p:nvPr>
            <p:ph type="sldNum" sz="quarter" idx="12"/>
          </p:nvPr>
        </p:nvSpPr>
        <p:spPr>
          <a:xfrm>
            <a:off x="11480800" y="55499"/>
            <a:ext cx="609600" cy="365125"/>
          </a:xfrm>
        </p:spPr>
        <p:txBody>
          <a:bodyPr/>
          <a:lstStyle/>
          <a:p>
            <a:fld id="{8B8817FD-AEB0-4382-8C35-DC5D8B6BDE60}" type="slidenum">
              <a:rPr lang="en-GB" smtClean="0"/>
              <a:pPr/>
              <a:t>‹#›</a:t>
            </a:fld>
            <a:endParaRPr lang="en-GB"/>
          </a:p>
        </p:txBody>
      </p:sp>
    </p:spTree>
    <p:extLst>
      <p:ext uri="{BB962C8B-B14F-4D97-AF65-F5344CB8AC3E}">
        <p14:creationId xmlns:p14="http://schemas.microsoft.com/office/powerpoint/2010/main" val="3337857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CDC18AF-0348-4735-93D9-ADB953D005CA}" type="datetimeFigureOut">
              <a:rPr lang="en-GB" smtClean="0"/>
              <a:pPr/>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817FD-AEB0-4382-8C35-DC5D8B6BDE60}" type="slidenum">
              <a:rPr lang="en-GB" smtClean="0"/>
              <a:pPr/>
              <a:t>‹#›</a:t>
            </a:fld>
            <a:endParaRPr lang="en-GB"/>
          </a:p>
        </p:txBody>
      </p:sp>
    </p:spTree>
    <p:extLst>
      <p:ext uri="{BB962C8B-B14F-4D97-AF65-F5344CB8AC3E}">
        <p14:creationId xmlns:p14="http://schemas.microsoft.com/office/powerpoint/2010/main" val="516334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641600" cy="5851525"/>
          </a:xfrm>
        </p:spPr>
        <p:txBody>
          <a:bodyPr vert="eaVert" anchor="ctr"/>
          <a:lstStyle/>
          <a:p>
            <a:r>
              <a:rPr kumimoji="0" lang="en-US"/>
              <a:t>Click to edit Master title style</a:t>
            </a:r>
          </a:p>
        </p:txBody>
      </p:sp>
      <p:sp>
        <p:nvSpPr>
          <p:cNvPr id="3" name="Vertical Text Placeholder 2"/>
          <p:cNvSpPr>
            <a:spLocks noGrp="1"/>
          </p:cNvSpPr>
          <p:nvPr>
            <p:ph type="body" orient="vert" idx="1"/>
          </p:nvPr>
        </p:nvSpPr>
        <p:spPr>
          <a:xfrm>
            <a:off x="812800" y="274640"/>
            <a:ext cx="78232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CDC18AF-0348-4735-93D9-ADB953D005CA}" type="datetimeFigureOut">
              <a:rPr lang="en-GB" smtClean="0"/>
              <a:pPr/>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817FD-AEB0-4382-8C35-DC5D8B6BDE60}" type="slidenum">
              <a:rPr lang="en-GB" smtClean="0"/>
              <a:pPr/>
              <a:t>‹#›</a:t>
            </a:fld>
            <a:endParaRPr lang="en-GB"/>
          </a:p>
        </p:txBody>
      </p:sp>
    </p:spTree>
    <p:extLst>
      <p:ext uri="{BB962C8B-B14F-4D97-AF65-F5344CB8AC3E}">
        <p14:creationId xmlns:p14="http://schemas.microsoft.com/office/powerpoint/2010/main" val="2330412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48768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Rectangle 7"/>
          <p:cNvSpPr/>
          <p:nvPr/>
        </p:nvSpPr>
        <p:spPr>
          <a:xfrm>
            <a:off x="340388" y="5047394"/>
            <a:ext cx="97536"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Rectangle 8"/>
          <p:cNvSpPr/>
          <p:nvPr/>
        </p:nvSpPr>
        <p:spPr>
          <a:xfrm>
            <a:off x="340388" y="4796819"/>
            <a:ext cx="97536"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Rectangle 9"/>
          <p:cNvSpPr/>
          <p:nvPr/>
        </p:nvSpPr>
        <p:spPr>
          <a:xfrm>
            <a:off x="340388" y="4637685"/>
            <a:ext cx="97536"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Rectangle 10"/>
          <p:cNvSpPr/>
          <p:nvPr/>
        </p:nvSpPr>
        <p:spPr>
          <a:xfrm>
            <a:off x="340388" y="4542559"/>
            <a:ext cx="97536"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2" name="Rectangle 11"/>
          <p:cNvSpPr/>
          <p:nvPr/>
        </p:nvSpPr>
        <p:spPr>
          <a:xfrm>
            <a:off x="412744" y="680477"/>
            <a:ext cx="6096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5" name="Rectangle 14"/>
          <p:cNvSpPr/>
          <p:nvPr/>
        </p:nvSpPr>
        <p:spPr>
          <a:xfrm>
            <a:off x="358764" y="680477"/>
            <a:ext cx="36576"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6" name="Rectangle 15"/>
          <p:cNvSpPr/>
          <p:nvPr/>
        </p:nvSpPr>
        <p:spPr>
          <a:xfrm>
            <a:off x="333360" y="680477"/>
            <a:ext cx="1219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7" name="Rectangle 16"/>
          <p:cNvSpPr/>
          <p:nvPr/>
        </p:nvSpPr>
        <p:spPr>
          <a:xfrm>
            <a:off x="295691" y="680477"/>
            <a:ext cx="1219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2" name="Title Placeholder 21"/>
          <p:cNvSpPr>
            <a:spLocks noGrp="1"/>
          </p:cNvSpPr>
          <p:nvPr>
            <p:ph type="title"/>
          </p:nvPr>
        </p:nvSpPr>
        <p:spPr>
          <a:xfrm>
            <a:off x="1219200" y="512064"/>
            <a:ext cx="10363200" cy="914400"/>
          </a:xfrm>
          <a:prstGeom prst="rect">
            <a:avLst/>
          </a:prstGeom>
        </p:spPr>
        <p:txBody>
          <a:bodyPr vert="horz" anchor="t">
            <a:noAutofit/>
          </a:bodyPr>
          <a:lstStyle/>
          <a:p>
            <a:r>
              <a:rPr kumimoji="0" lang="en-US"/>
              <a:t>Click to edit Master title style</a:t>
            </a:r>
          </a:p>
        </p:txBody>
      </p:sp>
      <p:sp>
        <p:nvSpPr>
          <p:cNvPr id="13" name="Text Placeholder 12"/>
          <p:cNvSpPr>
            <a:spLocks noGrp="1"/>
          </p:cNvSpPr>
          <p:nvPr>
            <p:ph type="body" idx="1"/>
          </p:nvPr>
        </p:nvSpPr>
        <p:spPr>
          <a:xfrm>
            <a:off x="1219200" y="1783560"/>
            <a:ext cx="10363200" cy="457200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8636000" y="6416676"/>
            <a:ext cx="2844800" cy="365125"/>
          </a:xfrm>
          <a:prstGeom prst="rect">
            <a:avLst/>
          </a:prstGeom>
        </p:spPr>
        <p:txBody>
          <a:bodyPr vert="horz" anchor="b"/>
          <a:lstStyle>
            <a:lvl1pPr algn="l" eaLnBrk="1" latinLnBrk="0" hangingPunct="1">
              <a:defRPr kumimoji="0" sz="1100">
                <a:solidFill>
                  <a:schemeClr val="tx2"/>
                </a:solidFill>
              </a:defRPr>
            </a:lvl1pPr>
            <a:extLst/>
          </a:lstStyle>
          <a:p>
            <a:fld id="{CCDC18AF-0348-4735-93D9-ADB953D005CA}" type="datetimeFigureOut">
              <a:rPr lang="en-GB" smtClean="0"/>
              <a:pPr/>
              <a:t>11/02/2021</a:t>
            </a:fld>
            <a:endParaRPr lang="en-GB"/>
          </a:p>
        </p:txBody>
      </p:sp>
      <p:sp>
        <p:nvSpPr>
          <p:cNvPr id="3" name="Footer Placeholder 2"/>
          <p:cNvSpPr>
            <a:spLocks noGrp="1"/>
          </p:cNvSpPr>
          <p:nvPr>
            <p:ph type="ftr" sz="quarter" idx="3"/>
          </p:nvPr>
        </p:nvSpPr>
        <p:spPr>
          <a:xfrm>
            <a:off x="1219200" y="6416676"/>
            <a:ext cx="7416800" cy="365125"/>
          </a:xfrm>
          <a:prstGeom prst="rect">
            <a:avLst/>
          </a:prstGeom>
        </p:spPr>
        <p:txBody>
          <a:bodyPr vert="horz" anchor="b"/>
          <a:lstStyle>
            <a:lvl1pPr algn="r" eaLnBrk="1" latinLnBrk="0" hangingPunct="1">
              <a:defRPr kumimoji="0" sz="1100">
                <a:solidFill>
                  <a:schemeClr val="tx2"/>
                </a:solidFill>
              </a:defRPr>
            </a:lvl1pPr>
            <a:extLst/>
          </a:lstStyle>
          <a:p>
            <a:endParaRPr lang="en-GB"/>
          </a:p>
        </p:txBody>
      </p:sp>
      <p:sp>
        <p:nvSpPr>
          <p:cNvPr id="23" name="Slide Number Placeholder 22"/>
          <p:cNvSpPr>
            <a:spLocks noGrp="1"/>
          </p:cNvSpPr>
          <p:nvPr>
            <p:ph type="sldNum" sz="quarter" idx="4"/>
          </p:nvPr>
        </p:nvSpPr>
        <p:spPr>
          <a:xfrm>
            <a:off x="11480800" y="6416676"/>
            <a:ext cx="609600" cy="365125"/>
          </a:xfrm>
          <a:prstGeom prst="rect">
            <a:avLst/>
          </a:prstGeom>
        </p:spPr>
        <p:txBody>
          <a:bodyPr vert="horz" anchor="b"/>
          <a:lstStyle>
            <a:lvl1pPr algn="l" eaLnBrk="1" latinLnBrk="0" hangingPunct="1">
              <a:defRPr kumimoji="0" sz="1200">
                <a:solidFill>
                  <a:schemeClr val="tx2"/>
                </a:solidFill>
              </a:defRPr>
            </a:lvl1pPr>
            <a:extLst/>
          </a:lstStyle>
          <a:p>
            <a:fld id="{8B8817FD-AEB0-4382-8C35-DC5D8B6BDE60}" type="slidenum">
              <a:rPr lang="en-GB" smtClean="0"/>
              <a:pPr/>
              <a:t>‹#›</a:t>
            </a:fld>
            <a:endParaRPr lang="en-GB"/>
          </a:p>
        </p:txBody>
      </p:sp>
    </p:spTree>
    <p:extLst>
      <p:ext uri="{BB962C8B-B14F-4D97-AF65-F5344CB8AC3E}">
        <p14:creationId xmlns:p14="http://schemas.microsoft.com/office/powerpoint/2010/main" val="253123210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bitesize/topics/zvhhvcw/articles/zp9f4qt"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uk/url?sa=i&amp;source=images&amp;cd=&amp;cad=rja&amp;docid=4WjXePOyy8cPZM&amp;tbnid=D3KYnHzAtgRcKM:&amp;ved=0CAgQjRw4PA&amp;url=http://www.warrenphotographic.co.uk/14999-apricot-poodle&amp;ei=lGDMUrnLIaK07QaEz4CoAw&amp;psig=AFQjCNFKAs_Rg6ZtrDrvJNsbhmDXCbm0hQ&amp;ust=1389212180623393" TargetMode="External"/><Relationship Id="rId1" Type="http://schemas.openxmlformats.org/officeDocument/2006/relationships/slideLayout" Target="../slideLayouts/slideLayout6.xml"/><Relationship Id="rId5" Type="http://schemas.openxmlformats.org/officeDocument/2006/relationships/image" Target="../media/image9.jpeg"/><Relationship Id="rId4" Type="http://schemas.openxmlformats.org/officeDocument/2006/relationships/hyperlink" Target="http://www.google.co.uk/url?sa=i&amp;source=images&amp;cd=&amp;cad=rja&amp;docid=e0X3vANV5eBrTM&amp;tbnid=d62VXe8AGPcUBM:&amp;ved=0CAgQjRw4DA&amp;url=http://hdwallpaperszon.com/labrador-retriever-wallpapers.html&amp;ei=3GDMUtSAIZGM7AbS14G4Cw&amp;psig=AFQjCNEMwqqleeI1nSKrVaJqpeXM3HPZCg&amp;ust=138921225260966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uk/url?sa=i&amp;source=images&amp;cd=&amp;cad=rja&amp;docid=1pImR1D2P4KeoM&amp;tbnid=htStt_mozFsfkM:&amp;ved=0CAgQjRw&amp;url=http://en.wikipedia.org/wiki/Labradoodle&amp;ei=CGDMUvqeOMWrhQe52IG4Bg&amp;psig=AFQjCNH7TRVkGy8r_vVQukT1SiJNHNhQiw&amp;ust=1389212041034844"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uk/url?sa=i&amp;source=images&amp;cd=&amp;cad=rja&amp;docid=1pImR1D2P4KeoM&amp;tbnid=htStt_mozFsfkM:&amp;ved=0CAgQjRw&amp;url=http://en.wikipedia.org/wiki/Labradoodle&amp;ei=CGDMUvqeOMWrhQe52IG4Bg&amp;psig=AFQjCNH7TRVkGy8r_vVQukT1SiJNHNhQiw&amp;ust=1389212041034844"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google.co.uk/url?sa=i&amp;source=images&amp;cd=&amp;cad=rja&amp;docid=WPu1jh_U7BgfuM&amp;tbnid=TGomYMQjmEs3YM:&amp;ved=0CAgQjRw4Bg&amp;url=http://www.astrochem.org/sci/Nucleobases.php&amp;ei=sWXMUtWcBtCThgf9j4CwBA&amp;psig=AFQjCNFDE8OpNK6ILntqK0RduC7hM6I_og&amp;ust=1389213489154159" TargetMode="Externa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 Id="rId6" Type="http://schemas.openxmlformats.org/officeDocument/2006/relationships/image" Target="../media/image16.jpeg"/><Relationship Id="rId5" Type="http://schemas.openxmlformats.org/officeDocument/2006/relationships/hyperlink" Target="http://www.google.co.uk/url?sa=i&amp;source=images&amp;cd=&amp;cad=rja&amp;docid=3Lp21IHJRqRsAM&amp;tbnid=IH1QkHH7cT5xKM:&amp;ved=0CAgQjRw4Aw&amp;url=http://umm.edu/health/medical/reports/images/genes&amp;ei=BGjMUpifIan17Abuw4HQDw&amp;psig=AFQjCNGevcGFlpERjfpJPt459oHBqH4OPg&amp;ust=1389214084605335" TargetMode="Externa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19536" y="2708920"/>
            <a:ext cx="8229600" cy="1143000"/>
          </a:xfrm>
        </p:spPr>
        <p:txBody>
          <a:bodyPr/>
          <a:lstStyle/>
          <a:p>
            <a:r>
              <a:rPr lang="en-GB" dirty="0"/>
              <a:t>Evolution and Inheritance</a:t>
            </a:r>
          </a:p>
        </p:txBody>
      </p:sp>
      <p:sp>
        <p:nvSpPr>
          <p:cNvPr id="2" name="TextBox 1">
            <a:extLst>
              <a:ext uri="{FF2B5EF4-FFF2-40B4-BE49-F238E27FC236}">
                <a16:creationId xmlns:a16="http://schemas.microsoft.com/office/drawing/2014/main" id="{91289C2F-602E-4A87-A8B0-A68A5F27076D}"/>
              </a:ext>
            </a:extLst>
          </p:cNvPr>
          <p:cNvSpPr txBox="1"/>
          <p:nvPr/>
        </p:nvSpPr>
        <p:spPr>
          <a:xfrm>
            <a:off x="1020417" y="742122"/>
            <a:ext cx="10296940" cy="1785104"/>
          </a:xfrm>
          <a:prstGeom prst="rect">
            <a:avLst/>
          </a:prstGeom>
          <a:noFill/>
        </p:spPr>
        <p:txBody>
          <a:bodyPr wrap="square" rtlCol="0">
            <a:spAutoFit/>
          </a:bodyPr>
          <a:lstStyle/>
          <a:p>
            <a:r>
              <a:rPr lang="en-GB" sz="3600" u="sng" dirty="0">
                <a:latin typeface="Twinkl Cursive Looped" panose="02000000000000000000" pitchFamily="2" charset="0"/>
              </a:rPr>
              <a:t>Thursday 25</a:t>
            </a:r>
            <a:r>
              <a:rPr lang="en-GB" sz="3600" u="sng" baseline="30000" dirty="0">
                <a:latin typeface="Twinkl Cursive Looped" panose="02000000000000000000" pitchFamily="2" charset="0"/>
              </a:rPr>
              <a:t>th</a:t>
            </a:r>
            <a:r>
              <a:rPr lang="en-GB" sz="3600" u="sng" dirty="0">
                <a:latin typeface="Twinkl Cursive Looped" panose="02000000000000000000" pitchFamily="2" charset="0"/>
              </a:rPr>
              <a:t> February 2021</a:t>
            </a:r>
          </a:p>
          <a:p>
            <a:endParaRPr lang="en-GB" dirty="0"/>
          </a:p>
          <a:p>
            <a:r>
              <a:rPr lang="en-GB" sz="2800" dirty="0">
                <a:latin typeface="Twinkl Cursive Looped" panose="02000000000000000000" pitchFamily="2" charset="0"/>
              </a:rPr>
              <a:t>To identify ways in which living things of the same kind vary and to begin to think about why these variations exist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What do these terms mean?</a:t>
            </a:r>
          </a:p>
        </p:txBody>
      </p:sp>
      <p:sp>
        <p:nvSpPr>
          <p:cNvPr id="4" name="Content Placeholder 3"/>
          <p:cNvSpPr>
            <a:spLocks noGrp="1"/>
          </p:cNvSpPr>
          <p:nvPr>
            <p:ph idx="1"/>
          </p:nvPr>
        </p:nvSpPr>
        <p:spPr/>
        <p:txBody>
          <a:bodyPr/>
          <a:lstStyle/>
          <a:p>
            <a:r>
              <a:rPr lang="en-GB" b="1" u="sng" dirty="0"/>
              <a:t>What do you know about these words?</a:t>
            </a:r>
          </a:p>
          <a:p>
            <a:endParaRPr lang="en-GB" b="1" dirty="0"/>
          </a:p>
          <a:p>
            <a:endParaRPr lang="en-GB" b="1" dirty="0"/>
          </a:p>
          <a:p>
            <a:r>
              <a:rPr lang="en-GB" b="1" dirty="0"/>
              <a:t>Evolution:</a:t>
            </a:r>
            <a:endParaRPr lang="en-GB" dirty="0"/>
          </a:p>
          <a:p>
            <a:endParaRPr lang="en-GB" dirty="0"/>
          </a:p>
          <a:p>
            <a:r>
              <a:rPr lang="en-GB" b="1" dirty="0"/>
              <a:t>Inheritance:</a:t>
            </a:r>
            <a:endParaRPr lang="en-GB" dirty="0"/>
          </a:p>
        </p:txBody>
      </p:sp>
    </p:spTree>
    <p:extLst>
      <p:ext uri="{BB962C8B-B14F-4D97-AF65-F5344CB8AC3E}">
        <p14:creationId xmlns:p14="http://schemas.microsoft.com/office/powerpoint/2010/main" val="61350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What do these terms mean?</a:t>
            </a:r>
          </a:p>
        </p:txBody>
      </p:sp>
      <p:sp>
        <p:nvSpPr>
          <p:cNvPr id="4" name="Content Placeholder 3"/>
          <p:cNvSpPr>
            <a:spLocks noGrp="1"/>
          </p:cNvSpPr>
          <p:nvPr>
            <p:ph idx="1"/>
          </p:nvPr>
        </p:nvSpPr>
        <p:spPr/>
        <p:txBody>
          <a:bodyPr/>
          <a:lstStyle/>
          <a:p>
            <a:r>
              <a:rPr lang="en-GB" b="1" dirty="0"/>
              <a:t>Evolution: </a:t>
            </a:r>
            <a:r>
              <a:rPr lang="en-GB" dirty="0"/>
              <a:t>change over time</a:t>
            </a:r>
          </a:p>
          <a:p>
            <a:endParaRPr lang="en-GB" dirty="0"/>
          </a:p>
          <a:p>
            <a:endParaRPr lang="en-GB" dirty="0"/>
          </a:p>
          <a:p>
            <a:r>
              <a:rPr lang="en-GB" b="1" dirty="0"/>
              <a:t>Inheritance: </a:t>
            </a:r>
            <a:r>
              <a:rPr lang="en-GB" dirty="0"/>
              <a:t>when something is passed on to the next generation e.g. eye colour, skin-colour, height etc.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617" y="0"/>
            <a:ext cx="11184835" cy="2492896"/>
          </a:xfrm>
        </p:spPr>
        <p:txBody>
          <a:bodyPr/>
          <a:lstStyle/>
          <a:p>
            <a:r>
              <a:rPr lang="en-GB" dirty="0">
                <a:latin typeface="Twinkl Cursive Looped" panose="02000000000000000000" pitchFamily="2" charset="0"/>
              </a:rPr>
              <a:t>When living things reproduce, the offspring (the young produced) are of the same ‘kind’/species as their parents.  Parents pass on characteristics to their offspring but the offspring will not be identical to their parents.</a:t>
            </a:r>
          </a:p>
        </p:txBody>
      </p:sp>
      <p:pic>
        <p:nvPicPr>
          <p:cNvPr id="1028" name="Picture 4" descr="C:\Users\Laura\AppData\Local\Microsoft\Windows\Temporary Internet Files\Content.IE5\G4Q02CF4\MP900448399[1].jpg"/>
          <p:cNvPicPr>
            <a:picLocks noChangeAspect="1" noChangeArrowheads="1"/>
          </p:cNvPicPr>
          <p:nvPr/>
        </p:nvPicPr>
        <p:blipFill>
          <a:blip r:embed="rId2" cstate="print"/>
          <a:srcRect/>
          <a:stretch>
            <a:fillRect/>
          </a:stretch>
        </p:blipFill>
        <p:spPr bwMode="auto">
          <a:xfrm>
            <a:off x="6308034" y="2888226"/>
            <a:ext cx="2342096" cy="2366696"/>
          </a:xfrm>
          <a:prstGeom prst="rect">
            <a:avLst/>
          </a:prstGeom>
          <a:noFill/>
        </p:spPr>
      </p:pic>
      <p:sp>
        <p:nvSpPr>
          <p:cNvPr id="3" name="Rectangle 2">
            <a:extLst>
              <a:ext uri="{FF2B5EF4-FFF2-40B4-BE49-F238E27FC236}">
                <a16:creationId xmlns:a16="http://schemas.microsoft.com/office/drawing/2014/main" id="{3794E4D0-CBD1-437D-8C55-47EA13249329}"/>
              </a:ext>
            </a:extLst>
          </p:cNvPr>
          <p:cNvSpPr/>
          <p:nvPr/>
        </p:nvSpPr>
        <p:spPr>
          <a:xfrm>
            <a:off x="1179443" y="6114079"/>
            <a:ext cx="8136835" cy="369332"/>
          </a:xfrm>
          <a:prstGeom prst="rect">
            <a:avLst/>
          </a:prstGeom>
        </p:spPr>
        <p:txBody>
          <a:bodyPr wrap="square">
            <a:spAutoFit/>
          </a:bodyPr>
          <a:lstStyle/>
          <a:p>
            <a:r>
              <a:rPr lang="en-GB" dirty="0">
                <a:hlinkClick r:id="rId3"/>
              </a:rPr>
              <a:t>https://www.bbc.co.uk/bitesize/topics/zvhhvcw/articles/zp9f4qt</a:t>
            </a:r>
            <a:endParaRPr lang="en-GB" dirty="0"/>
          </a:p>
        </p:txBody>
      </p:sp>
      <p:sp>
        <p:nvSpPr>
          <p:cNvPr id="6" name="TextBox 5">
            <a:extLst>
              <a:ext uri="{FF2B5EF4-FFF2-40B4-BE49-F238E27FC236}">
                <a16:creationId xmlns:a16="http://schemas.microsoft.com/office/drawing/2014/main" id="{C1920FBE-6140-4C53-A24B-AC561FBAC06B}"/>
              </a:ext>
            </a:extLst>
          </p:cNvPr>
          <p:cNvSpPr txBox="1"/>
          <p:nvPr/>
        </p:nvSpPr>
        <p:spPr>
          <a:xfrm>
            <a:off x="1073426" y="5357864"/>
            <a:ext cx="6498895" cy="584775"/>
          </a:xfrm>
          <a:prstGeom prst="rect">
            <a:avLst/>
          </a:prstGeom>
          <a:noFill/>
        </p:spPr>
        <p:txBody>
          <a:bodyPr wrap="none" rtlCol="0">
            <a:spAutoFit/>
          </a:bodyPr>
          <a:lstStyle/>
          <a:p>
            <a:r>
              <a:rPr lang="en-GB" sz="3200" dirty="0">
                <a:latin typeface="Twinkl Cursive Looped" panose="02000000000000000000" pitchFamily="2" charset="0"/>
              </a:rPr>
              <a:t>Use the link below to find out more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77487" y="295735"/>
            <a:ext cx="11145078" cy="2340872"/>
          </a:xfrm>
        </p:spPr>
        <p:txBody>
          <a:bodyPr/>
          <a:lstStyle/>
          <a:p>
            <a:r>
              <a:rPr lang="en-GB" dirty="0"/>
              <a:t>What characteristics can be inherited from your parents?</a:t>
            </a:r>
          </a:p>
        </p:txBody>
      </p:sp>
      <p:pic>
        <p:nvPicPr>
          <p:cNvPr id="2051" name="Picture 3" descr="C:\Users\Laura\AppData\Local\Microsoft\Windows\Temporary Internet Files\Content.IE5\1OV42JKA\MP900424380[1].jpg"/>
          <p:cNvPicPr>
            <a:picLocks noChangeAspect="1" noChangeArrowheads="1"/>
          </p:cNvPicPr>
          <p:nvPr/>
        </p:nvPicPr>
        <p:blipFill>
          <a:blip r:embed="rId2" cstate="print"/>
          <a:srcRect/>
          <a:stretch>
            <a:fillRect/>
          </a:stretch>
        </p:blipFill>
        <p:spPr bwMode="auto">
          <a:xfrm>
            <a:off x="1287894" y="1808820"/>
            <a:ext cx="1440160" cy="1440160"/>
          </a:xfrm>
          <a:prstGeom prst="rect">
            <a:avLst/>
          </a:prstGeom>
          <a:noFill/>
        </p:spPr>
      </p:pic>
      <p:pic>
        <p:nvPicPr>
          <p:cNvPr id="2" name="Picture 1">
            <a:extLst>
              <a:ext uri="{FF2B5EF4-FFF2-40B4-BE49-F238E27FC236}">
                <a16:creationId xmlns:a16="http://schemas.microsoft.com/office/drawing/2014/main" id="{3B6C81BA-0C06-4EB3-8B2D-ACDDC55E44B9}"/>
              </a:ext>
            </a:extLst>
          </p:cNvPr>
          <p:cNvPicPr>
            <a:picLocks noChangeAspect="1"/>
          </p:cNvPicPr>
          <p:nvPr/>
        </p:nvPicPr>
        <p:blipFill>
          <a:blip r:embed="rId3"/>
          <a:stretch>
            <a:fillRect/>
          </a:stretch>
        </p:blipFill>
        <p:spPr>
          <a:xfrm>
            <a:off x="7540367" y="1635578"/>
            <a:ext cx="1306512" cy="1963338"/>
          </a:xfrm>
          <a:prstGeom prst="rect">
            <a:avLst/>
          </a:prstGeom>
        </p:spPr>
      </p:pic>
      <p:pic>
        <p:nvPicPr>
          <p:cNvPr id="3" name="Picture 2">
            <a:extLst>
              <a:ext uri="{FF2B5EF4-FFF2-40B4-BE49-F238E27FC236}">
                <a16:creationId xmlns:a16="http://schemas.microsoft.com/office/drawing/2014/main" id="{C5734950-9744-4595-AFD3-5522F44F1F76}"/>
              </a:ext>
            </a:extLst>
          </p:cNvPr>
          <p:cNvPicPr>
            <a:picLocks noChangeAspect="1"/>
          </p:cNvPicPr>
          <p:nvPr/>
        </p:nvPicPr>
        <p:blipFill>
          <a:blip r:embed="rId4"/>
          <a:stretch>
            <a:fillRect/>
          </a:stretch>
        </p:blipFill>
        <p:spPr>
          <a:xfrm>
            <a:off x="3816795" y="1711093"/>
            <a:ext cx="2400300" cy="1905000"/>
          </a:xfrm>
          <a:prstGeom prst="rect">
            <a:avLst/>
          </a:prstGeom>
        </p:spPr>
      </p:pic>
      <p:sp>
        <p:nvSpPr>
          <p:cNvPr id="5" name="TextBox 4">
            <a:extLst>
              <a:ext uri="{FF2B5EF4-FFF2-40B4-BE49-F238E27FC236}">
                <a16:creationId xmlns:a16="http://schemas.microsoft.com/office/drawing/2014/main" id="{25808118-E2A5-47DC-BD7E-C6322C9896A5}"/>
              </a:ext>
            </a:extLst>
          </p:cNvPr>
          <p:cNvSpPr txBox="1"/>
          <p:nvPr/>
        </p:nvSpPr>
        <p:spPr>
          <a:xfrm>
            <a:off x="8938589" y="2294873"/>
            <a:ext cx="2339010" cy="954107"/>
          </a:xfrm>
          <a:prstGeom prst="rect">
            <a:avLst/>
          </a:prstGeom>
          <a:noFill/>
        </p:spPr>
        <p:txBody>
          <a:bodyPr wrap="square" rtlCol="0">
            <a:spAutoFit/>
          </a:bodyPr>
          <a:lstStyle/>
          <a:p>
            <a:r>
              <a:rPr lang="en-GB" sz="2800" dirty="0">
                <a:latin typeface="+mj-lt"/>
              </a:rPr>
              <a:t>If it is not dyed!!!</a:t>
            </a:r>
          </a:p>
        </p:txBody>
      </p:sp>
      <p:sp>
        <p:nvSpPr>
          <p:cNvPr id="6" name="TextBox 5">
            <a:extLst>
              <a:ext uri="{FF2B5EF4-FFF2-40B4-BE49-F238E27FC236}">
                <a16:creationId xmlns:a16="http://schemas.microsoft.com/office/drawing/2014/main" id="{EA6DDDB7-51F7-49D9-A9CD-D2879C526F12}"/>
              </a:ext>
            </a:extLst>
          </p:cNvPr>
          <p:cNvSpPr txBox="1"/>
          <p:nvPr/>
        </p:nvSpPr>
        <p:spPr>
          <a:xfrm>
            <a:off x="502161" y="3728467"/>
            <a:ext cx="11187678" cy="1323439"/>
          </a:xfrm>
          <a:prstGeom prst="rect">
            <a:avLst/>
          </a:prstGeom>
          <a:noFill/>
        </p:spPr>
        <p:txBody>
          <a:bodyPr wrap="none" rtlCol="0">
            <a:spAutoFit/>
          </a:bodyPr>
          <a:lstStyle/>
          <a:p>
            <a:r>
              <a:rPr lang="en-GB" sz="4000" dirty="0">
                <a:latin typeface="+mj-lt"/>
              </a:rPr>
              <a:t>What characteristics do we have because</a:t>
            </a:r>
          </a:p>
          <a:p>
            <a:r>
              <a:rPr lang="en-GB" sz="4000" dirty="0">
                <a:latin typeface="+mj-lt"/>
              </a:rPr>
              <a:t>of the environment we live in? </a:t>
            </a:r>
          </a:p>
        </p:txBody>
      </p:sp>
      <p:pic>
        <p:nvPicPr>
          <p:cNvPr id="7" name="Picture 6">
            <a:extLst>
              <a:ext uri="{FF2B5EF4-FFF2-40B4-BE49-F238E27FC236}">
                <a16:creationId xmlns:a16="http://schemas.microsoft.com/office/drawing/2014/main" id="{49804DBC-6ABD-4D74-95BE-CCDBDDD308C4}"/>
              </a:ext>
            </a:extLst>
          </p:cNvPr>
          <p:cNvPicPr>
            <a:picLocks noChangeAspect="1"/>
          </p:cNvPicPr>
          <p:nvPr/>
        </p:nvPicPr>
        <p:blipFill>
          <a:blip r:embed="rId5"/>
          <a:stretch>
            <a:fillRect/>
          </a:stretch>
        </p:blipFill>
        <p:spPr>
          <a:xfrm>
            <a:off x="1287894" y="5314697"/>
            <a:ext cx="2495135" cy="1247568"/>
          </a:xfrm>
          <a:prstGeom prst="rect">
            <a:avLst/>
          </a:prstGeom>
        </p:spPr>
      </p:pic>
      <p:pic>
        <p:nvPicPr>
          <p:cNvPr id="8" name="Picture 7">
            <a:extLst>
              <a:ext uri="{FF2B5EF4-FFF2-40B4-BE49-F238E27FC236}">
                <a16:creationId xmlns:a16="http://schemas.microsoft.com/office/drawing/2014/main" id="{E4F689FE-8B75-417F-A1BA-BB68F2681FF0}"/>
              </a:ext>
            </a:extLst>
          </p:cNvPr>
          <p:cNvPicPr>
            <a:picLocks noChangeAspect="1"/>
          </p:cNvPicPr>
          <p:nvPr/>
        </p:nvPicPr>
        <p:blipFill>
          <a:blip r:embed="rId6"/>
          <a:stretch>
            <a:fillRect/>
          </a:stretch>
        </p:blipFill>
        <p:spPr>
          <a:xfrm>
            <a:off x="5657524" y="5146907"/>
            <a:ext cx="1882843" cy="14103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512064"/>
            <a:ext cx="7772400" cy="2988944"/>
          </a:xfrm>
        </p:spPr>
        <p:txBody>
          <a:bodyPr/>
          <a:lstStyle/>
          <a:p>
            <a:r>
              <a:rPr lang="en-GB" dirty="0"/>
              <a:t>What would happen if a Labrador crossed with a poodle?</a:t>
            </a:r>
          </a:p>
        </p:txBody>
      </p:sp>
      <p:pic>
        <p:nvPicPr>
          <p:cNvPr id="23556" name="Picture 4" descr="http://t0.gstatic.com/images?q=tbn:ANd9GcRiNdjDglkmpuOSvDTusLy2UYhrGAOHVcYrupe2v9WFB9az6OdF">
            <a:hlinkClick r:id="rId2"/>
          </p:cNvPr>
          <p:cNvPicPr>
            <a:picLocks noChangeAspect="1" noChangeArrowheads="1"/>
          </p:cNvPicPr>
          <p:nvPr/>
        </p:nvPicPr>
        <p:blipFill>
          <a:blip r:embed="rId3" cstate="print"/>
          <a:srcRect/>
          <a:stretch>
            <a:fillRect/>
          </a:stretch>
        </p:blipFill>
        <p:spPr bwMode="auto">
          <a:xfrm>
            <a:off x="7104112" y="2708920"/>
            <a:ext cx="2880320" cy="3333750"/>
          </a:xfrm>
          <a:prstGeom prst="rect">
            <a:avLst/>
          </a:prstGeom>
          <a:noFill/>
        </p:spPr>
      </p:pic>
      <p:pic>
        <p:nvPicPr>
          <p:cNvPr id="23558" name="Picture 6" descr="http://t1.gstatic.com/images?q=tbn:ANd9GcRIClMz0NxA7OIZztZlMdLRonSJYyZs4tHMGQS3CTqkapGBstuc">
            <a:hlinkClick r:id="rId4"/>
          </p:cNvPr>
          <p:cNvPicPr>
            <a:picLocks noChangeAspect="1" noChangeArrowheads="1"/>
          </p:cNvPicPr>
          <p:nvPr/>
        </p:nvPicPr>
        <p:blipFill>
          <a:blip r:embed="rId5" cstate="print"/>
          <a:srcRect/>
          <a:stretch>
            <a:fillRect/>
          </a:stretch>
        </p:blipFill>
        <p:spPr bwMode="auto">
          <a:xfrm>
            <a:off x="2711624" y="2708920"/>
            <a:ext cx="3048000" cy="338437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r>
              <a:rPr lang="en-GB" dirty="0" err="1"/>
              <a:t>Labradoodle</a:t>
            </a:r>
            <a:r>
              <a:rPr lang="en-GB" dirty="0"/>
              <a:t>!!!!</a:t>
            </a:r>
          </a:p>
        </p:txBody>
      </p:sp>
      <p:pic>
        <p:nvPicPr>
          <p:cNvPr id="22530" name="Picture 2" descr="http://t1.gstatic.com/images?q=tbn:ANd9GcTjZJJGIxBernGAcXJbQq_AB63IFDTWCzq45wO5iHBxAqQ5wrTE">
            <a:hlinkClick r:id="rId2"/>
          </p:cNvPr>
          <p:cNvPicPr>
            <a:picLocks noChangeAspect="1" noChangeArrowheads="1"/>
          </p:cNvPicPr>
          <p:nvPr/>
        </p:nvPicPr>
        <p:blipFill>
          <a:blip r:embed="rId3" cstate="print"/>
          <a:srcRect/>
          <a:stretch>
            <a:fillRect/>
          </a:stretch>
        </p:blipFill>
        <p:spPr bwMode="auto">
          <a:xfrm>
            <a:off x="4943872" y="2420888"/>
            <a:ext cx="2381250" cy="359092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512064"/>
            <a:ext cx="7772400" cy="5869264"/>
          </a:xfrm>
        </p:spPr>
        <p:txBody>
          <a:bodyPr/>
          <a:lstStyle/>
          <a:p>
            <a:br>
              <a:rPr lang="en-GB" dirty="0"/>
            </a:br>
            <a:br>
              <a:rPr lang="en-GB" dirty="0"/>
            </a:br>
            <a:r>
              <a:rPr lang="en-GB" dirty="0"/>
              <a:t>Why are offspring not identical to their parents?</a:t>
            </a:r>
            <a:br>
              <a:rPr lang="en-GB" dirty="0"/>
            </a:br>
            <a:br>
              <a:rPr lang="en-GB" dirty="0"/>
            </a:br>
            <a:endParaRPr lang="en-GB" dirty="0"/>
          </a:p>
        </p:txBody>
      </p:sp>
      <p:pic>
        <p:nvPicPr>
          <p:cNvPr id="3" name="Picture 2" descr="http://t1.gstatic.com/images?q=tbn:ANd9GcTjZJJGIxBernGAcXJbQq_AB63IFDTWCzq45wO5iHBxAqQ5wrTE">
            <a:hlinkClick r:id="rId2"/>
          </p:cNvPr>
          <p:cNvPicPr>
            <a:picLocks noChangeAspect="1" noChangeArrowheads="1"/>
          </p:cNvPicPr>
          <p:nvPr/>
        </p:nvPicPr>
        <p:blipFill>
          <a:blip r:embed="rId3" cstate="print"/>
          <a:srcRect/>
          <a:stretch>
            <a:fillRect/>
          </a:stretch>
        </p:blipFill>
        <p:spPr bwMode="auto">
          <a:xfrm>
            <a:off x="4943872" y="3475403"/>
            <a:ext cx="2016224" cy="3040467"/>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C:\Users\Laura\Pictures\052 - Copy.jpg"/>
          <p:cNvPicPr>
            <a:picLocks noChangeAspect="1" noChangeArrowheads="1"/>
          </p:cNvPicPr>
          <p:nvPr/>
        </p:nvPicPr>
        <p:blipFill>
          <a:blip r:embed="rId2" cstate="print"/>
          <a:srcRect/>
          <a:stretch>
            <a:fillRect/>
          </a:stretch>
        </p:blipFill>
        <p:spPr bwMode="auto">
          <a:xfrm>
            <a:off x="2855640" y="188640"/>
            <a:ext cx="6408712" cy="632646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512064"/>
            <a:ext cx="7978080" cy="1548784"/>
          </a:xfrm>
        </p:spPr>
        <p:txBody>
          <a:bodyPr/>
          <a:lstStyle/>
          <a:p>
            <a:r>
              <a:rPr lang="en-GB" dirty="0"/>
              <a:t>DNA tells the cells what to do</a:t>
            </a:r>
          </a:p>
        </p:txBody>
      </p:sp>
      <p:pic>
        <p:nvPicPr>
          <p:cNvPr id="24578" name="Picture 2" descr="http://t2.gstatic.com/images?q=tbn:ANd9GcTBBgU9utttbPMlHQfswFVEhFcpcmfBxxnXBr_tL62Mwmn8GEd2aQ">
            <a:hlinkClick r:id="rId2"/>
          </p:cNvPr>
          <p:cNvPicPr>
            <a:picLocks noChangeAspect="1" noChangeArrowheads="1"/>
          </p:cNvPicPr>
          <p:nvPr/>
        </p:nvPicPr>
        <p:blipFill>
          <a:blip r:embed="rId3" cstate="print"/>
          <a:srcRect/>
          <a:stretch>
            <a:fillRect/>
          </a:stretch>
        </p:blipFill>
        <p:spPr bwMode="auto">
          <a:xfrm>
            <a:off x="2783632" y="1700808"/>
            <a:ext cx="2552700" cy="3333750"/>
          </a:xfrm>
          <a:prstGeom prst="rect">
            <a:avLst/>
          </a:prstGeom>
          <a:noFill/>
        </p:spPr>
      </p:pic>
      <p:pic>
        <p:nvPicPr>
          <p:cNvPr id="4" name="Picture 6" descr="https://encrypted-tbn2.gstatic.com/images?q=tbn:ANd9GcTMqIWQ2AXuVMrmWwPbbEcpxq29bq2aksMqL0i0vOmaXXscWaSr"/>
          <p:cNvPicPr>
            <a:picLocks noChangeAspect="1" noChangeArrowheads="1"/>
          </p:cNvPicPr>
          <p:nvPr/>
        </p:nvPicPr>
        <p:blipFill>
          <a:blip r:embed="rId4" cstate="print"/>
          <a:srcRect/>
          <a:stretch>
            <a:fillRect/>
          </a:stretch>
        </p:blipFill>
        <p:spPr bwMode="auto">
          <a:xfrm>
            <a:off x="7176121" y="1412777"/>
            <a:ext cx="2466975" cy="3504035"/>
          </a:xfrm>
          <a:prstGeom prst="rect">
            <a:avLst/>
          </a:prstGeom>
          <a:noFill/>
        </p:spPr>
      </p:pic>
      <p:sp>
        <p:nvSpPr>
          <p:cNvPr id="5" name="TextBox 4"/>
          <p:cNvSpPr txBox="1"/>
          <p:nvPr/>
        </p:nvSpPr>
        <p:spPr>
          <a:xfrm>
            <a:off x="2279576" y="5301209"/>
            <a:ext cx="8208912" cy="1200329"/>
          </a:xfrm>
          <a:prstGeom prst="rect">
            <a:avLst/>
          </a:prstGeom>
          <a:noFill/>
        </p:spPr>
        <p:txBody>
          <a:bodyPr wrap="square" rtlCol="0">
            <a:spAutoFit/>
          </a:bodyPr>
          <a:lstStyle/>
          <a:p>
            <a:r>
              <a:rPr lang="en-GB" sz="3600" dirty="0">
                <a:solidFill>
                  <a:prstClr val="white"/>
                </a:solidFill>
                <a:latin typeface="Corbel"/>
              </a:rPr>
              <a:t>DNA is the boss!!!!   It tells the cells how to make a human body.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3592" y="548680"/>
            <a:ext cx="7772400" cy="1728192"/>
          </a:xfrm>
        </p:spPr>
        <p:txBody>
          <a:bodyPr/>
          <a:lstStyle/>
          <a:p>
            <a:r>
              <a:rPr lang="en-GB" dirty="0"/>
              <a:t>Ge        DNA</a:t>
            </a:r>
            <a:br>
              <a:rPr lang="en-GB" dirty="0"/>
            </a:br>
            <a:r>
              <a:rPr lang="en-GB" dirty="0"/>
              <a:t>       contains Genes</a:t>
            </a:r>
          </a:p>
        </p:txBody>
      </p:sp>
      <p:pic>
        <p:nvPicPr>
          <p:cNvPr id="25602" name="Picture 2" descr="C:\Users\Laura\Pictures\052 - Copy.jpg"/>
          <p:cNvPicPr>
            <a:picLocks noChangeAspect="1" noChangeArrowheads="1"/>
          </p:cNvPicPr>
          <p:nvPr/>
        </p:nvPicPr>
        <p:blipFill>
          <a:blip r:embed="rId2" cstate="print"/>
          <a:srcRect/>
          <a:stretch>
            <a:fillRect/>
          </a:stretch>
        </p:blipFill>
        <p:spPr bwMode="auto">
          <a:xfrm>
            <a:off x="2135560" y="476672"/>
            <a:ext cx="2049780" cy="3240360"/>
          </a:xfrm>
          <a:prstGeom prst="rect">
            <a:avLst/>
          </a:prstGeom>
          <a:noFill/>
        </p:spPr>
      </p:pic>
      <p:pic>
        <p:nvPicPr>
          <p:cNvPr id="25603" name="Picture 3" descr="C:\Users\Laura\Pictures\052 - Copy.jpg"/>
          <p:cNvPicPr>
            <a:picLocks noChangeAspect="1" noChangeArrowheads="1"/>
          </p:cNvPicPr>
          <p:nvPr/>
        </p:nvPicPr>
        <p:blipFill>
          <a:blip r:embed="rId3" cstate="print"/>
          <a:srcRect/>
          <a:stretch>
            <a:fillRect/>
          </a:stretch>
        </p:blipFill>
        <p:spPr bwMode="auto">
          <a:xfrm>
            <a:off x="8184232" y="548680"/>
            <a:ext cx="2011680" cy="3150870"/>
          </a:xfrm>
          <a:prstGeom prst="rect">
            <a:avLst/>
          </a:prstGeom>
          <a:noFill/>
        </p:spPr>
      </p:pic>
      <p:pic>
        <p:nvPicPr>
          <p:cNvPr id="25605" name="Picture 5" descr="https://encrypted-tbn2.gstatic.com/images?q=tbn:ANd9GcTBBgU9utttbPMlHQfswFVEhFcpcmfBxxnXBr_tL62Mwmn8GEd2aQ"/>
          <p:cNvPicPr>
            <a:picLocks noChangeAspect="1" noChangeArrowheads="1"/>
          </p:cNvPicPr>
          <p:nvPr/>
        </p:nvPicPr>
        <p:blipFill>
          <a:blip r:embed="rId4" cstate="print"/>
          <a:srcRect/>
          <a:stretch>
            <a:fillRect/>
          </a:stretch>
        </p:blipFill>
        <p:spPr bwMode="auto">
          <a:xfrm>
            <a:off x="1068407" y="3280048"/>
            <a:ext cx="1186032" cy="1555155"/>
          </a:xfrm>
          <a:prstGeom prst="rect">
            <a:avLst/>
          </a:prstGeom>
          <a:noFill/>
        </p:spPr>
      </p:pic>
      <p:pic>
        <p:nvPicPr>
          <p:cNvPr id="25607" name="Picture 7" descr="https://encrypted-tbn2.gstatic.com/images?q=tbn:ANd9GcTBBgU9utttbPMlHQfswFVEhFcpcmfBxxnXBr_tL62Mwmn8GEd2aQ"/>
          <p:cNvPicPr>
            <a:picLocks noChangeAspect="1" noChangeArrowheads="1"/>
          </p:cNvPicPr>
          <p:nvPr/>
        </p:nvPicPr>
        <p:blipFill>
          <a:blip r:embed="rId4" cstate="print"/>
          <a:srcRect/>
          <a:stretch>
            <a:fillRect/>
          </a:stretch>
        </p:blipFill>
        <p:spPr bwMode="auto">
          <a:xfrm>
            <a:off x="10396650" y="3280048"/>
            <a:ext cx="1234074" cy="1618149"/>
          </a:xfrm>
          <a:prstGeom prst="rect">
            <a:avLst/>
          </a:prstGeom>
          <a:noFill/>
        </p:spPr>
      </p:pic>
      <p:pic>
        <p:nvPicPr>
          <p:cNvPr id="25609" name="Picture 9" descr="http://t0.gstatic.com/images?q=tbn:ANd9GcSPUYeKIQDAdfIeiln_ut9iKHgmxo3wdq1shFBqJdAs6092rn2e">
            <a:hlinkClick r:id="rId5"/>
          </p:cNvPr>
          <p:cNvPicPr>
            <a:picLocks noChangeAspect="1" noChangeArrowheads="1"/>
          </p:cNvPicPr>
          <p:nvPr/>
        </p:nvPicPr>
        <p:blipFill>
          <a:blip r:embed="rId6" cstate="print"/>
          <a:srcRect/>
          <a:stretch>
            <a:fillRect/>
          </a:stretch>
        </p:blipFill>
        <p:spPr bwMode="auto">
          <a:xfrm>
            <a:off x="4583832" y="2060848"/>
            <a:ext cx="3048000" cy="2438400"/>
          </a:xfrm>
          <a:prstGeom prst="rect">
            <a:avLst/>
          </a:prstGeom>
          <a:noFill/>
        </p:spPr>
      </p:pic>
      <p:sp>
        <p:nvSpPr>
          <p:cNvPr id="3" name="TextBox 2">
            <a:extLst>
              <a:ext uri="{FF2B5EF4-FFF2-40B4-BE49-F238E27FC236}">
                <a16:creationId xmlns:a16="http://schemas.microsoft.com/office/drawing/2014/main" id="{33524C00-803C-4674-ACEA-A27148662C69}"/>
              </a:ext>
            </a:extLst>
          </p:cNvPr>
          <p:cNvSpPr txBox="1"/>
          <p:nvPr/>
        </p:nvSpPr>
        <p:spPr>
          <a:xfrm>
            <a:off x="1406450" y="4898197"/>
            <a:ext cx="10224274" cy="1815882"/>
          </a:xfrm>
          <a:prstGeom prst="rect">
            <a:avLst/>
          </a:prstGeom>
          <a:noFill/>
        </p:spPr>
        <p:txBody>
          <a:bodyPr wrap="none" rtlCol="0">
            <a:spAutoFit/>
          </a:bodyPr>
          <a:lstStyle/>
          <a:p>
            <a:r>
              <a:rPr lang="en-GB" sz="2800" dirty="0"/>
              <a:t>*Each gene is responsible for a different inherited characteristic.</a:t>
            </a:r>
          </a:p>
          <a:p>
            <a:r>
              <a:rPr lang="en-GB" sz="2800" dirty="0"/>
              <a:t>*Offspring get some of their DNA from their mother and some from</a:t>
            </a:r>
          </a:p>
          <a:p>
            <a:r>
              <a:rPr lang="en-GB" sz="2800" dirty="0"/>
              <a:t>their father, that is why offspring are similar but not identical to </a:t>
            </a:r>
          </a:p>
          <a:p>
            <a:r>
              <a:rPr lang="en-GB" sz="2800" dirty="0"/>
              <a:t>their parents.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6677" y="512064"/>
            <a:ext cx="10734262" cy="5869264"/>
          </a:xfrm>
        </p:spPr>
        <p:txBody>
          <a:bodyPr/>
          <a:lstStyle/>
          <a:p>
            <a:r>
              <a:rPr lang="en-GB" u="sng" dirty="0"/>
              <a:t>Your task today</a:t>
            </a:r>
            <a:br>
              <a:rPr lang="en-GB" u="sng" dirty="0"/>
            </a:br>
            <a:br>
              <a:rPr lang="en-GB" dirty="0"/>
            </a:br>
            <a:r>
              <a:rPr lang="en-GB" dirty="0"/>
              <a:t>Look at the pictures of dogs. Your job is to sort out which dogs are the parents and which dogs are the offspring. Can you explain why you sorted them the way you did using what you have learned about inherited characteristics?</a:t>
            </a:r>
            <a:endParaRPr lang="en-GB" u="sng" dirty="0"/>
          </a:p>
        </p:txBody>
      </p:sp>
    </p:spTree>
    <p:extLst>
      <p:ext uri="{BB962C8B-B14F-4D97-AF65-F5344CB8AC3E}">
        <p14:creationId xmlns:p14="http://schemas.microsoft.com/office/powerpoint/2010/main" val="42401443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TotalTime>
  <Words>325</Words>
  <Application>Microsoft Office PowerPoint</Application>
  <PresentationFormat>Widescreen</PresentationFormat>
  <Paragraphs>34</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Consolas</vt:lpstr>
      <vt:lpstr>Corbel</vt:lpstr>
      <vt:lpstr>Twinkl Cursive Looped</vt:lpstr>
      <vt:lpstr>Wingdings</vt:lpstr>
      <vt:lpstr>Wingdings 2</vt:lpstr>
      <vt:lpstr>Wingdings 3</vt:lpstr>
      <vt:lpstr>Metro</vt:lpstr>
      <vt:lpstr>Evolution and Inheritance</vt:lpstr>
      <vt:lpstr>What do these terms mean?</vt:lpstr>
      <vt:lpstr>What do these terms mean?</vt:lpstr>
      <vt:lpstr>When living things reproduce, the offspring (the young produced) are of the same ‘kind’/species as their parents.  Parents pass on characteristics to their offspring but the offspring will not be identical to their parents.</vt:lpstr>
      <vt:lpstr>What characteristics can be inherited from your parents?</vt:lpstr>
      <vt:lpstr>What would happen if a Labrador crossed with a poodle?</vt:lpstr>
      <vt:lpstr>  Labradoodle!!!!</vt:lpstr>
      <vt:lpstr>  Why are offspring not identical to their parents?  </vt:lpstr>
      <vt:lpstr>PowerPoint Presentation</vt:lpstr>
      <vt:lpstr>DNA tells the cells what to do</vt:lpstr>
      <vt:lpstr>Ge        DNA        contains Genes</vt:lpstr>
      <vt:lpstr>Your task today  Look at the pictures of dogs. Your job is to sort out which dogs are the parents and which dogs are the offspring. Can you explain why you sorted them the way you did using what you have learned about inherited characteristics?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Evolution and Inheritance</dc:title>
  <dc:creator>Sarah Dougill</dc:creator>
  <cp:lastModifiedBy>Sarah Dougill</cp:lastModifiedBy>
  <cp:revision>10</cp:revision>
  <dcterms:created xsi:type="dcterms:W3CDTF">2021-02-11T12:40:24Z</dcterms:created>
  <dcterms:modified xsi:type="dcterms:W3CDTF">2021-02-11T14:15:56Z</dcterms:modified>
</cp:coreProperties>
</file>