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s/slide1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2.xml" ContentType="application/vnd.openxmlformats-officedocument.theme+xml"/>
  <Override PartName="/ppt/theme/theme3.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3" r:id="rId3"/>
    <p:sldId id="294" r:id="rId4"/>
    <p:sldId id="309" r:id="rId5"/>
    <p:sldId id="310" r:id="rId6"/>
    <p:sldId id="308" r:id="rId7"/>
    <p:sldId id="311" r:id="rId8"/>
    <p:sldId id="312" r:id="rId9"/>
    <p:sldId id="313" r:id="rId10"/>
    <p:sldId id="314" r:id="rId11"/>
    <p:sldId id="315" r:id="rId12"/>
  </p:sldIdLst>
  <p:sldSz cx="9144000" cy="6858000" type="screen4x3"/>
  <p:notesSz cx="6858000" cy="9144000"/>
  <p:embeddedFontLst>
    <p:embeddedFont>
      <p:font typeface="Sassoon Infant Rg" panose="02000503030000020003" charset="0"/>
      <p:regular r:id="rId15"/>
      <p:bold r:id="rId16"/>
    </p:embeddedFont>
    <p:embeddedFont>
      <p:font typeface="Tuffy-TTF" panose="020B0603060100000000" charset="0"/>
      <p:regular r:id="rId17"/>
      <p:bold r:id="rId18"/>
      <p:italic r:id="rId19"/>
      <p:boldItalic r:id="rId20"/>
    </p:embeddedFont>
    <p:embeddedFont>
      <p:font typeface="Twinkl" pitchFamily="2" charset="0"/>
      <p:regular r:id="rId21"/>
      <p:bold r:id="rId22"/>
    </p:embeddedFont>
    <p:embeddedFont>
      <p:font typeface="Twinkl SemiBold" charset="0"/>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EBF4"/>
    <a:srgbClr val="B3927F"/>
    <a:srgbClr val="6A4134"/>
    <a:srgbClr val="663300"/>
    <a:srgbClr val="F3EEE7"/>
    <a:srgbClr val="FEF8E5"/>
    <a:srgbClr val="31B7BC"/>
    <a:srgbClr val="63469B"/>
    <a:srgbClr val="C59857"/>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8" autoAdjust="0"/>
    <p:restoredTop sz="94660"/>
  </p:normalViewPr>
  <p:slideViewPr>
    <p:cSldViewPr snapToGrid="0" showGuides="1">
      <p:cViewPr varScale="1">
        <p:scale>
          <a:sx n="72" d="100"/>
          <a:sy n="72" d="100"/>
        </p:scale>
        <p:origin x="122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 Id="rId30"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10/02/2021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10/02/2021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image" Target="../media/image24.png"/><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share what I think and feel with confidence.</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recognise that my own thoughts and feelings are important. </a:t>
            </a:r>
          </a:p>
          <a:p>
            <a:r>
              <a:rPr lang="en-GB" dirty="0">
                <a:latin typeface="Twinkl" pitchFamily="50" charset="0"/>
              </a:rPr>
              <a:t>I can speak confidently and respectfully. </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10" name="Group 9"/>
          <p:cNvGrpSpPr/>
          <p:nvPr/>
        </p:nvGrpSpPr>
        <p:grpSpPr>
          <a:xfrm>
            <a:off x="2877300" y="1628703"/>
            <a:ext cx="2999188" cy="838804"/>
            <a:chOff x="3200276" y="1798108"/>
            <a:chExt cx="2999188" cy="838804"/>
          </a:xfrm>
        </p:grpSpPr>
        <p:sp>
          <p:nvSpPr>
            <p:cNvPr id="6" name="Rounded Rectangular Callout 5"/>
            <p:cNvSpPr/>
            <p:nvPr/>
          </p:nvSpPr>
          <p:spPr>
            <a:xfrm>
              <a:off x="3200276" y="1798108"/>
              <a:ext cx="2999188" cy="838804"/>
            </a:xfrm>
            <a:prstGeom prst="wedgeRoundRectCallout">
              <a:avLst>
                <a:gd name="adj1" fmla="val -58988"/>
                <a:gd name="adj2" fmla="val 34452"/>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3279631" y="1881698"/>
              <a:ext cx="2919833" cy="646331"/>
            </a:xfrm>
            <a:prstGeom prst="rect">
              <a:avLst/>
            </a:prstGeom>
          </p:spPr>
          <p:txBody>
            <a:bodyPr wrap="square">
              <a:spAutoFit/>
            </a:bodyPr>
            <a:lstStyle/>
            <a:p>
              <a:r>
                <a:rPr lang="en-GB" dirty="0"/>
                <a:t>Why are our feelings and thoughts important?</a:t>
              </a:r>
            </a:p>
          </p:txBody>
        </p:sp>
      </p:grpSp>
      <p:grpSp>
        <p:nvGrpSpPr>
          <p:cNvPr id="11" name="Group 10"/>
          <p:cNvGrpSpPr/>
          <p:nvPr/>
        </p:nvGrpSpPr>
        <p:grpSpPr>
          <a:xfrm>
            <a:off x="3913340" y="2701934"/>
            <a:ext cx="2556918" cy="1073112"/>
            <a:chOff x="3200276" y="2852936"/>
            <a:chExt cx="2556918" cy="1073112"/>
          </a:xfrm>
        </p:grpSpPr>
        <p:sp>
          <p:nvSpPr>
            <p:cNvPr id="8" name="Rounded Rectangular Callout 7"/>
            <p:cNvSpPr/>
            <p:nvPr/>
          </p:nvSpPr>
          <p:spPr>
            <a:xfrm>
              <a:off x="3200276" y="2852936"/>
              <a:ext cx="2353236" cy="1073112"/>
            </a:xfrm>
            <a:prstGeom prst="wedgeRoundRectCallout">
              <a:avLst>
                <a:gd name="adj1" fmla="val 59090"/>
                <a:gd name="adj2" fmla="val -3280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279631" y="2936527"/>
              <a:ext cx="2477563" cy="923330"/>
            </a:xfrm>
            <a:prstGeom prst="rect">
              <a:avLst/>
            </a:prstGeom>
          </p:spPr>
          <p:txBody>
            <a:bodyPr wrap="square">
              <a:spAutoFit/>
            </a:bodyPr>
            <a:lstStyle/>
            <a:p>
              <a:r>
                <a:rPr lang="en-GB" dirty="0"/>
                <a:t>How can we explain our thoughts and feelings to others?</a:t>
              </a:r>
            </a:p>
          </p:txBody>
        </p:sp>
      </p:gr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802" y="1473201"/>
            <a:ext cx="5844806" cy="6189703"/>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99585" y="1853967"/>
            <a:ext cx="1804415" cy="5458356"/>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64734" y="1860496"/>
            <a:ext cx="3607266" cy="3844017"/>
          </a:xfrm>
          <a:prstGeom prst="rect">
            <a:avLst/>
          </a:prstGeom>
          <a:solidFill>
            <a:srgbClr val="FEF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14222"/>
          <a:stretch/>
        </p:blipFill>
        <p:spPr>
          <a:xfrm>
            <a:off x="539749" y="1860497"/>
            <a:ext cx="3390059" cy="2794607"/>
          </a:xfrm>
          <a:prstGeom prst="rect">
            <a:avLst/>
          </a:prstGeom>
        </p:spPr>
      </p:pic>
      <p:sp>
        <p:nvSpPr>
          <p:cNvPr id="2" name="Title 1"/>
          <p:cNvSpPr>
            <a:spLocks noGrp="1"/>
          </p:cNvSpPr>
          <p:nvPr>
            <p:ph type="title"/>
          </p:nvPr>
        </p:nvSpPr>
        <p:spPr/>
        <p:txBody>
          <a:bodyPr/>
          <a:lstStyle/>
          <a:p>
            <a:r>
              <a:rPr lang="en-GB" dirty="0">
                <a:latin typeface="+mn-lt"/>
              </a:rPr>
              <a:t>Thoughts and Feelings</a:t>
            </a:r>
          </a:p>
        </p:txBody>
      </p:sp>
      <p:pic>
        <p:nvPicPr>
          <p:cNvPr id="3"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9409" y="543600"/>
            <a:ext cx="1238498" cy="864000"/>
          </a:xfrm>
          <a:prstGeom prst="rect">
            <a:avLst/>
          </a:prstGeom>
        </p:spPr>
      </p:pic>
      <p:sp>
        <p:nvSpPr>
          <p:cNvPr id="4" name="Rectangle 3"/>
          <p:cNvSpPr/>
          <p:nvPr/>
        </p:nvSpPr>
        <p:spPr>
          <a:xfrm>
            <a:off x="1705062" y="1406089"/>
            <a:ext cx="5733875" cy="369332"/>
          </a:xfrm>
          <a:prstGeom prst="rect">
            <a:avLst/>
          </a:prstGeom>
        </p:spPr>
        <p:txBody>
          <a:bodyPr wrap="square">
            <a:spAutoFit/>
          </a:bodyPr>
          <a:lstStyle/>
          <a:p>
            <a:pPr algn="ctr"/>
            <a:r>
              <a:rPr lang="en-GB" dirty="0"/>
              <a:t>Why do we all have different thoughts and feelings?</a:t>
            </a:r>
          </a:p>
        </p:txBody>
      </p: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l="12330" r="23639"/>
          <a:stretch/>
        </p:blipFill>
        <p:spPr>
          <a:xfrm>
            <a:off x="4572000" y="1855822"/>
            <a:ext cx="4032250" cy="4452903"/>
          </a:xfrm>
          <a:prstGeom prst="rect">
            <a:avLst/>
          </a:prstGeom>
        </p:spPr>
      </p:pic>
      <p:grpSp>
        <p:nvGrpSpPr>
          <p:cNvPr id="14" name="Group 13"/>
          <p:cNvGrpSpPr/>
          <p:nvPr/>
        </p:nvGrpSpPr>
        <p:grpSpPr>
          <a:xfrm>
            <a:off x="1354822" y="1936644"/>
            <a:ext cx="2785145" cy="3481431"/>
            <a:chOff x="1354822" y="1936644"/>
            <a:chExt cx="2785145" cy="3481431"/>
          </a:xfrm>
        </p:grpSpPr>
        <p:sp>
          <p:nvSpPr>
            <p:cNvPr id="12" name="Round Same Side Corner Rectangle 11"/>
            <p:cNvSpPr/>
            <p:nvPr/>
          </p:nvSpPr>
          <p:spPr>
            <a:xfrm>
              <a:off x="1354822" y="1936644"/>
              <a:ext cx="2785145" cy="3481431"/>
            </a:xfrm>
            <a:prstGeom prst="round2SameRect">
              <a:avLst>
                <a:gd name="adj1" fmla="val 7028"/>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375795" y="1985820"/>
              <a:ext cx="2655115" cy="2031325"/>
            </a:xfrm>
            <a:prstGeom prst="rect">
              <a:avLst/>
            </a:prstGeom>
          </p:spPr>
          <p:txBody>
            <a:bodyPr wrap="square">
              <a:spAutoFit/>
            </a:bodyPr>
            <a:lstStyle/>
            <a:p>
              <a:pPr algn="ctr"/>
              <a:r>
                <a:rPr lang="en-GB" dirty="0"/>
                <a:t>We are all different people with different personalities. We </a:t>
              </a:r>
              <a:br>
                <a:rPr lang="en-GB" dirty="0"/>
              </a:br>
              <a:r>
                <a:rPr lang="en-GB" dirty="0"/>
                <a:t>all have different families and </a:t>
              </a:r>
              <a:br>
                <a:rPr lang="en-GB" dirty="0"/>
              </a:br>
              <a:r>
                <a:rPr lang="en-GB" dirty="0"/>
                <a:t>different likes </a:t>
              </a:r>
              <a:br>
                <a:rPr lang="en-GB" dirty="0"/>
              </a:br>
              <a:r>
                <a:rPr lang="en-GB" dirty="0"/>
                <a:t>and dislikes.</a:t>
              </a:r>
            </a:p>
          </p:txBody>
        </p:sp>
      </p:grpSp>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l="15296" r="11433" b="10214"/>
          <a:stretch/>
        </p:blipFill>
        <p:spPr>
          <a:xfrm>
            <a:off x="539750" y="3001483"/>
            <a:ext cx="4032250" cy="3307242"/>
          </a:xfrm>
          <a:prstGeom prst="rect">
            <a:avLst/>
          </a:prstGeom>
        </p:spPr>
      </p:pic>
      <p:grpSp>
        <p:nvGrpSpPr>
          <p:cNvPr id="17" name="Group 16"/>
          <p:cNvGrpSpPr/>
          <p:nvPr/>
        </p:nvGrpSpPr>
        <p:grpSpPr>
          <a:xfrm>
            <a:off x="5327009" y="3540265"/>
            <a:ext cx="3154258" cy="1610575"/>
            <a:chOff x="3907842" y="2124485"/>
            <a:chExt cx="3154258" cy="1610575"/>
          </a:xfrm>
        </p:grpSpPr>
        <p:sp>
          <p:nvSpPr>
            <p:cNvPr id="15" name="Round Same Side Corner Rectangle 14"/>
            <p:cNvSpPr/>
            <p:nvPr/>
          </p:nvSpPr>
          <p:spPr>
            <a:xfrm rot="5400000">
              <a:off x="4679683" y="1352644"/>
              <a:ext cx="1610575" cy="3154258"/>
            </a:xfrm>
            <a:prstGeom prst="round2SameRect">
              <a:avLst>
                <a:gd name="adj1" fmla="val 12500"/>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p:cNvSpPr/>
            <p:nvPr/>
          </p:nvSpPr>
          <p:spPr>
            <a:xfrm>
              <a:off x="4488544" y="2198210"/>
              <a:ext cx="2389001" cy="1477328"/>
            </a:xfrm>
            <a:prstGeom prst="rect">
              <a:avLst/>
            </a:prstGeom>
          </p:spPr>
          <p:txBody>
            <a:bodyPr wrap="square">
              <a:spAutoFit/>
            </a:bodyPr>
            <a:lstStyle/>
            <a:p>
              <a:r>
                <a:rPr lang="en-GB" dirty="0"/>
                <a:t>Because of this, what we think and feel will be different from how another person does. This is exciting!</a:t>
              </a:r>
            </a:p>
          </p:txBody>
        </p:sp>
      </p:grpSp>
      <p:cxnSp>
        <p:nvCxnSpPr>
          <p:cNvPr id="11" name="Straight Connector 10"/>
          <p:cNvCxnSpPr/>
          <p:nvPr/>
        </p:nvCxnSpPr>
        <p:spPr>
          <a:xfrm>
            <a:off x="4572000" y="1855822"/>
            <a:ext cx="0" cy="4452903"/>
          </a:xfrm>
          <a:prstGeom prst="line">
            <a:avLst/>
          </a:prstGeom>
          <a:ln w="381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pic>
        <p:nvPicPr>
          <p:cNvPr id="18" name="Picture 17"/>
          <p:cNvPicPr>
            <a:picLocks noChangeAspect="1"/>
          </p:cNvPicPr>
          <p:nvPr/>
        </p:nvPicPr>
        <p:blipFill rotWithShape="1">
          <a:blip r:embed="rId6" cstate="print">
            <a:extLst>
              <a:ext uri="{28A0092B-C50C-407E-A947-70E740481C1C}">
                <a14:useLocalDpi xmlns:a14="http://schemas.microsoft.com/office/drawing/2010/main" val="0"/>
              </a:ext>
            </a:extLst>
          </a:blip>
          <a:srcRect b="14412"/>
          <a:stretch/>
        </p:blipFill>
        <p:spPr>
          <a:xfrm>
            <a:off x="4782159" y="3046764"/>
            <a:ext cx="1118645" cy="3261961"/>
          </a:xfrm>
          <a:prstGeom prst="rect">
            <a:avLst/>
          </a:prstGeom>
        </p:spPr>
      </p:pic>
    </p:spTree>
    <p:extLst>
      <p:ext uri="{BB962C8B-B14F-4D97-AF65-F5344CB8AC3E}">
        <p14:creationId xmlns:p14="http://schemas.microsoft.com/office/powerpoint/2010/main" val="192105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3528815" y="3313653"/>
            <a:ext cx="4859533" cy="1577129"/>
            <a:chOff x="3528815" y="3313653"/>
            <a:chExt cx="4859533" cy="1577129"/>
          </a:xfrm>
        </p:grpSpPr>
        <p:sp>
          <p:nvSpPr>
            <p:cNvPr id="12" name="Round Same Side Corner Rectangle 11"/>
            <p:cNvSpPr/>
            <p:nvPr/>
          </p:nvSpPr>
          <p:spPr>
            <a:xfrm rot="5400000">
              <a:off x="5170017" y="1672451"/>
              <a:ext cx="1577129" cy="4859533"/>
            </a:xfrm>
            <a:prstGeom prst="round2SameRect">
              <a:avLst>
                <a:gd name="adj1" fmla="val 6163"/>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303552" y="3343856"/>
              <a:ext cx="4001549" cy="1477328"/>
            </a:xfrm>
            <a:prstGeom prst="rect">
              <a:avLst/>
            </a:prstGeom>
          </p:spPr>
          <p:txBody>
            <a:bodyPr wrap="square">
              <a:spAutoFit/>
            </a:bodyPr>
            <a:lstStyle/>
            <a:p>
              <a:r>
                <a:rPr lang="en-GB" dirty="0">
                  <a:sym typeface="Wingdings" panose="05000000000000000000" pitchFamily="2" charset="2"/>
                </a:rPr>
                <a:t>We might feel cross, frustrated or like we didn’t matter if we couldn’t say what we were thinking and feeling. Sharing our thoughts and feelings can help us feel happy and valued. </a:t>
              </a:r>
              <a:endParaRPr lang="en-GB" dirty="0"/>
            </a:p>
          </p:txBody>
        </p:sp>
      </p:grpSp>
      <p:grpSp>
        <p:nvGrpSpPr>
          <p:cNvPr id="11" name="Group 10"/>
          <p:cNvGrpSpPr/>
          <p:nvPr/>
        </p:nvGrpSpPr>
        <p:grpSpPr>
          <a:xfrm>
            <a:off x="3528817" y="2036429"/>
            <a:ext cx="4050592" cy="1075890"/>
            <a:chOff x="3528817" y="2036429"/>
            <a:chExt cx="4050592" cy="1075890"/>
          </a:xfrm>
        </p:grpSpPr>
        <p:sp>
          <p:nvSpPr>
            <p:cNvPr id="9" name="Round Same Side Corner Rectangle 8"/>
            <p:cNvSpPr/>
            <p:nvPr/>
          </p:nvSpPr>
          <p:spPr>
            <a:xfrm rot="5400000">
              <a:off x="5016168" y="549078"/>
              <a:ext cx="1075890" cy="4050592"/>
            </a:xfrm>
            <a:prstGeom prst="round2SameRect">
              <a:avLst>
                <a:gd name="adj1" fmla="val 10643"/>
                <a:gd name="adj2" fmla="val 0"/>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245907" y="2111929"/>
              <a:ext cx="3253851" cy="923330"/>
            </a:xfrm>
            <a:prstGeom prst="rect">
              <a:avLst/>
            </a:prstGeom>
          </p:spPr>
          <p:txBody>
            <a:bodyPr wrap="square">
              <a:spAutoFit/>
            </a:bodyPr>
            <a:lstStyle/>
            <a:p>
              <a:r>
                <a:rPr lang="en-GB" dirty="0">
                  <a:solidFill>
                    <a:schemeClr val="bg1"/>
                  </a:solidFill>
                </a:rPr>
                <a:t>What would happen if we felt like we couldn’t say what we were thinking and feeling?</a:t>
              </a:r>
            </a:p>
          </p:txBody>
        </p:sp>
      </p:grpSp>
      <p:sp>
        <p:nvSpPr>
          <p:cNvPr id="2" name="Title 1"/>
          <p:cNvSpPr>
            <a:spLocks noGrp="1"/>
          </p:cNvSpPr>
          <p:nvPr>
            <p:ph type="title"/>
          </p:nvPr>
        </p:nvSpPr>
        <p:spPr/>
        <p:txBody>
          <a:bodyPr/>
          <a:lstStyle/>
          <a:p>
            <a:r>
              <a:rPr lang="en-GB" dirty="0">
                <a:latin typeface="+mn-lt"/>
              </a:rPr>
              <a:t>Thoughts and Feelings</a:t>
            </a:r>
          </a:p>
        </p:txBody>
      </p:sp>
      <p:pic>
        <p:nvPicPr>
          <p:cNvPr id="3"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9409" y="543600"/>
            <a:ext cx="1238498" cy="864000"/>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r="32799"/>
          <a:stretch/>
        </p:blipFill>
        <p:spPr>
          <a:xfrm>
            <a:off x="621426" y="1604788"/>
            <a:ext cx="3682126" cy="6114783"/>
          </a:xfrm>
          <a:prstGeom prst="rect">
            <a:avLst/>
          </a:prstGeom>
        </p:spPr>
      </p:pic>
    </p:spTree>
    <p:extLst>
      <p:ext uri="{BB962C8B-B14F-4D97-AF65-F5344CB8AC3E}">
        <p14:creationId xmlns:p14="http://schemas.microsoft.com/office/powerpoint/2010/main" val="173882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12142"/>
          <a:stretch/>
        </p:blipFill>
        <p:spPr>
          <a:xfrm>
            <a:off x="539750" y="1300294"/>
            <a:ext cx="8064500" cy="5010170"/>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6854"/>
          <a:stretch/>
        </p:blipFill>
        <p:spPr>
          <a:xfrm>
            <a:off x="755650" y="2131025"/>
            <a:ext cx="3007409" cy="3221151"/>
          </a:xfrm>
          <a:prstGeom prst="rect">
            <a:avLst/>
          </a:prstGeom>
        </p:spPr>
      </p:pic>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t="69808"/>
          <a:stretch/>
        </p:blipFill>
        <p:spPr>
          <a:xfrm>
            <a:off x="539750" y="4588778"/>
            <a:ext cx="8064500" cy="1721685"/>
          </a:xfrm>
          <a:prstGeom prst="rect">
            <a:avLst/>
          </a:prstGeom>
        </p:spPr>
      </p:pic>
      <p:sp>
        <p:nvSpPr>
          <p:cNvPr id="2" name="Title 1"/>
          <p:cNvSpPr>
            <a:spLocks noGrp="1"/>
          </p:cNvSpPr>
          <p:nvPr>
            <p:ph type="title"/>
          </p:nvPr>
        </p:nvSpPr>
        <p:spPr/>
        <p:txBody>
          <a:bodyPr/>
          <a:lstStyle/>
          <a:p>
            <a:r>
              <a:rPr lang="en-GB" dirty="0">
                <a:latin typeface="+mn-lt"/>
              </a:rPr>
              <a:t>History</a:t>
            </a:r>
          </a:p>
        </p:txBody>
      </p:sp>
      <p:grpSp>
        <p:nvGrpSpPr>
          <p:cNvPr id="16" name="Group 15"/>
          <p:cNvGrpSpPr/>
          <p:nvPr/>
        </p:nvGrpSpPr>
        <p:grpSpPr>
          <a:xfrm>
            <a:off x="457198" y="1912484"/>
            <a:ext cx="2350188" cy="2674557"/>
            <a:chOff x="1000123" y="1912484"/>
            <a:chExt cx="2350188" cy="2674557"/>
          </a:xfrm>
        </p:grpSpPr>
        <p:sp>
          <p:nvSpPr>
            <p:cNvPr id="14" name="Round Same Side Corner Rectangle 13"/>
            <p:cNvSpPr/>
            <p:nvPr/>
          </p:nvSpPr>
          <p:spPr>
            <a:xfrm>
              <a:off x="1000123" y="1912484"/>
              <a:ext cx="2350188" cy="2674557"/>
            </a:xfrm>
            <a:prstGeom prst="round2SameRect">
              <a:avLst>
                <a:gd name="adj1" fmla="val 11000"/>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p:cNvSpPr/>
            <p:nvPr/>
          </p:nvSpPr>
          <p:spPr>
            <a:xfrm>
              <a:off x="1101728" y="2118646"/>
              <a:ext cx="2166036" cy="1754326"/>
            </a:xfrm>
            <a:prstGeom prst="rect">
              <a:avLst/>
            </a:prstGeom>
          </p:spPr>
          <p:txBody>
            <a:bodyPr wrap="square">
              <a:spAutoFit/>
            </a:bodyPr>
            <a:lstStyle/>
            <a:p>
              <a:r>
                <a:rPr lang="en-GB" dirty="0"/>
                <a:t>Adults in Britain are allowed to vote for the people they want to be in the government - to run the country.</a:t>
              </a:r>
            </a:p>
          </p:txBody>
        </p:sp>
      </p:gr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 b="30015"/>
          <a:stretch/>
        </p:blipFill>
        <p:spPr>
          <a:xfrm>
            <a:off x="539750" y="2876418"/>
            <a:ext cx="8064500" cy="3432308"/>
          </a:xfrm>
          <a:prstGeom prst="rect">
            <a:avLst/>
          </a:prstGeom>
        </p:spPr>
      </p:pic>
      <p:grpSp>
        <p:nvGrpSpPr>
          <p:cNvPr id="13" name="Group 12"/>
          <p:cNvGrpSpPr/>
          <p:nvPr/>
        </p:nvGrpSpPr>
        <p:grpSpPr>
          <a:xfrm>
            <a:off x="2826439" y="1407600"/>
            <a:ext cx="3603625" cy="5008431"/>
            <a:chOff x="5000625" y="1300294"/>
            <a:chExt cx="3603625" cy="5008431"/>
          </a:xfrm>
        </p:grpSpPr>
        <p:sp>
          <p:nvSpPr>
            <p:cNvPr id="10" name="Rectangle 9"/>
            <p:cNvSpPr/>
            <p:nvPr/>
          </p:nvSpPr>
          <p:spPr>
            <a:xfrm>
              <a:off x="5000625" y="1300294"/>
              <a:ext cx="3603625" cy="5008431"/>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167895" y="1718614"/>
              <a:ext cx="3366505" cy="3693319"/>
            </a:xfrm>
            <a:prstGeom prst="rect">
              <a:avLst/>
            </a:prstGeom>
          </p:spPr>
          <p:txBody>
            <a:bodyPr wrap="square">
              <a:spAutoFit/>
            </a:bodyPr>
            <a:lstStyle/>
            <a:p>
              <a:r>
                <a:rPr lang="en-GB" dirty="0"/>
                <a:t>In the past, only men were allowed to vote in Britain. Some women, called the Suffragettes, didn’t think this was fair and wanted women </a:t>
              </a:r>
              <a:br>
                <a:rPr lang="en-GB" dirty="0"/>
              </a:br>
              <a:r>
                <a:rPr lang="en-GB" dirty="0"/>
                <a:t>to be allowed to vote and share their thoughts and feelings </a:t>
              </a:r>
              <a:br>
                <a:rPr lang="en-GB" dirty="0"/>
              </a:br>
              <a:r>
                <a:rPr lang="en-GB" dirty="0"/>
                <a:t>too. They led a campaign to </a:t>
              </a:r>
              <a:br>
                <a:rPr lang="en-GB" dirty="0"/>
              </a:br>
              <a:r>
                <a:rPr lang="en-GB" dirty="0"/>
                <a:t>  let others know how they felt </a:t>
              </a:r>
              <a:br>
                <a:rPr lang="en-GB" dirty="0"/>
              </a:br>
              <a:r>
                <a:rPr lang="en-GB" dirty="0"/>
                <a:t>     and women were given the </a:t>
              </a:r>
              <a:br>
                <a:rPr lang="en-GB" dirty="0"/>
              </a:br>
              <a:r>
                <a:rPr lang="en-GB" dirty="0"/>
                <a:t>     right to vote – they were </a:t>
              </a:r>
              <a:br>
                <a:rPr lang="en-GB" dirty="0"/>
              </a:br>
              <a:r>
                <a:rPr lang="en-GB" dirty="0"/>
                <a:t>    able to share their thoughts </a:t>
              </a:r>
              <a:br>
                <a:rPr lang="en-GB" dirty="0"/>
              </a:br>
              <a:r>
                <a:rPr lang="en-GB" dirty="0"/>
                <a:t>     and feelings.</a:t>
              </a:r>
            </a:p>
          </p:txBody>
        </p:sp>
      </p:gr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b="40504"/>
          <a:stretch/>
        </p:blipFill>
        <p:spPr>
          <a:xfrm>
            <a:off x="3476625" y="4079063"/>
            <a:ext cx="2826914" cy="2229664"/>
          </a:xfrm>
          <a:prstGeom prst="rect">
            <a:avLst/>
          </a:prstGeom>
        </p:spPr>
      </p:pic>
      <p:pic>
        <p:nvPicPr>
          <p:cNvPr id="3"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79409" y="543600"/>
            <a:ext cx="1238498" cy="864000"/>
          </a:xfrm>
          <a:prstGeom prst="rect">
            <a:avLst/>
          </a:prstGeom>
        </p:spPr>
      </p:pic>
    </p:spTree>
    <p:extLst>
      <p:ext uri="{BB962C8B-B14F-4D97-AF65-F5344CB8AC3E}">
        <p14:creationId xmlns:p14="http://schemas.microsoft.com/office/powerpoint/2010/main" val="326364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repeatCount="indefinite" fill="hold" nodeType="afterEffect">
                                  <p:stCondLst>
                                    <p:cond delay="0"/>
                                  </p:stCondLst>
                                  <p:childTnLst>
                                    <p:animMotion origin="layout" path="M 1.38889E-6 -3.7037E-7 C 1.38889E-6 0.01042 0.00729 0.01898 0.01614 0.01898 C 0.02673 0.01898 0.03055 0.00949 0.03212 0.0037 L 0.03385 -0.0037 C 0.03542 -0.00949 0.03941 -0.01875 0.05139 -0.01875 C 0.05903 -0.01875 0.06771 -0.01042 0.06771 -3.7037E-7 C 0.06771 0.01042 0.05903 0.01898 0.05139 0.01898 C 0.03941 0.01898 0.03542 0.00949 0.03385 0.0037 L 0.03212 -0.0037 C 0.03055 -0.00949 0.02673 -0.01875 0.01614 -0.01875 C 0.00729 -0.01875 1.38889E-6 -0.01042 1.38889E-6 -3.7037E-7 Z " pathEditMode="relative" rAng="0" ptsTypes="AAAAAAAAAAA">
                                      <p:cBhvr>
                                        <p:cTn id="6" dur="10000" fill="hold"/>
                                        <p:tgtEl>
                                          <p:spTgt spid="5"/>
                                        </p:tgtEl>
                                        <p:attrNameLst>
                                          <p:attrName>ppt_x</p:attrName>
                                          <p:attrName>ppt_y</p:attrName>
                                        </p:attrNameLst>
                                      </p:cBhvr>
                                      <p:rCtr x="3385" y="0"/>
                                    </p:animMotion>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xit" presetSubtype="1" fill="hold" nodeType="clickEffect">
                                  <p:stCondLst>
                                    <p:cond delay="0"/>
                                  </p:stCondLst>
                                  <p:childTnLst>
                                    <p:animEffect transition="out" filter="wipe(up)">
                                      <p:cBhvr>
                                        <p:cTn id="15" dur="500"/>
                                        <p:tgtEl>
                                          <p:spTgt spid="16"/>
                                        </p:tgtEl>
                                      </p:cBhvr>
                                    </p:animEffect>
                                    <p:set>
                                      <p:cBhvr>
                                        <p:cTn id="16" dur="1" fill="hold">
                                          <p:stCondLst>
                                            <p:cond delay="499"/>
                                          </p:stCondLst>
                                        </p:cTn>
                                        <p:tgtEl>
                                          <p:spTgt spid="16"/>
                                        </p:tgtEl>
                                        <p:attrNameLst>
                                          <p:attrName>style.visibility</p:attrName>
                                        </p:attrNameLst>
                                      </p:cBhvr>
                                      <p:to>
                                        <p:strVal val="hidden"/>
                                      </p:to>
                                    </p:set>
                                  </p:childTnLst>
                                </p:cTn>
                              </p:par>
                            </p:childTnLst>
                          </p:cTn>
                        </p:par>
                        <p:par>
                          <p:cTn id="17" fill="hold">
                            <p:stCondLst>
                              <p:cond delay="500"/>
                            </p:stCondLst>
                            <p:childTnLst>
                              <p:par>
                                <p:cTn id="18" presetID="22" presetClass="entr" presetSubtype="2"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right)">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b="13939"/>
          <a:stretch/>
        </p:blipFill>
        <p:spPr>
          <a:xfrm flipH="1">
            <a:off x="539750" y="1407600"/>
            <a:ext cx="8064500" cy="4901125"/>
          </a:xfrm>
          <a:prstGeom prst="roundRect">
            <a:avLst>
              <a:gd name="adj" fmla="val 3487"/>
            </a:avLst>
          </a:prstGeom>
        </p:spPr>
      </p:pic>
      <p:sp>
        <p:nvSpPr>
          <p:cNvPr id="2" name="Title 1"/>
          <p:cNvSpPr>
            <a:spLocks noGrp="1"/>
          </p:cNvSpPr>
          <p:nvPr>
            <p:ph type="title"/>
          </p:nvPr>
        </p:nvSpPr>
        <p:spPr/>
        <p:txBody>
          <a:bodyPr/>
          <a:lstStyle/>
          <a:p>
            <a:r>
              <a:rPr lang="en-GB" dirty="0">
                <a:latin typeface="+mn-lt"/>
              </a:rPr>
              <a:t>History</a:t>
            </a:r>
          </a:p>
        </p:txBody>
      </p:sp>
      <p:pic>
        <p:nvPicPr>
          <p:cNvPr id="3"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79409" y="543600"/>
            <a:ext cx="1238498" cy="864000"/>
          </a:xfrm>
          <a:prstGeom prst="rect">
            <a:avLst/>
          </a:prstGeom>
        </p:spPr>
      </p:pic>
      <p:grpSp>
        <p:nvGrpSpPr>
          <p:cNvPr id="15" name="Group 14"/>
          <p:cNvGrpSpPr/>
          <p:nvPr/>
        </p:nvGrpSpPr>
        <p:grpSpPr>
          <a:xfrm>
            <a:off x="3221314" y="2584417"/>
            <a:ext cx="3008036" cy="1294646"/>
            <a:chOff x="3221314" y="2584417"/>
            <a:chExt cx="3008036" cy="1294646"/>
          </a:xfrm>
        </p:grpSpPr>
        <p:sp>
          <p:nvSpPr>
            <p:cNvPr id="13" name="Round Same Side Corner Rectangle 12"/>
            <p:cNvSpPr/>
            <p:nvPr/>
          </p:nvSpPr>
          <p:spPr>
            <a:xfrm rot="5400000">
              <a:off x="4078009" y="1727722"/>
              <a:ext cx="1294646" cy="3008036"/>
            </a:xfrm>
            <a:prstGeom prst="round2SameRect">
              <a:avLst>
                <a:gd name="adj1" fmla="val 10249"/>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965575" y="2610449"/>
              <a:ext cx="2206625" cy="1200329"/>
            </a:xfrm>
            <a:prstGeom prst="rect">
              <a:avLst/>
            </a:prstGeom>
          </p:spPr>
          <p:txBody>
            <a:bodyPr wrap="square">
              <a:spAutoFit/>
            </a:bodyPr>
            <a:lstStyle/>
            <a:p>
              <a:r>
                <a:rPr lang="en-GB" dirty="0">
                  <a:sym typeface="Wingdings" panose="05000000000000000000" pitchFamily="2" charset="2"/>
                </a:rPr>
                <a:t>Share you answers to these questions with a partner and then with the class.</a:t>
              </a:r>
              <a:endParaRPr lang="en-GB" dirty="0"/>
            </a:p>
          </p:txBody>
        </p:sp>
      </p:grpSp>
      <p:grpSp>
        <p:nvGrpSpPr>
          <p:cNvPr id="18" name="Group 17"/>
          <p:cNvGrpSpPr/>
          <p:nvPr/>
        </p:nvGrpSpPr>
        <p:grpSpPr>
          <a:xfrm>
            <a:off x="4743450" y="4007497"/>
            <a:ext cx="2962686" cy="1555102"/>
            <a:chOff x="4695825" y="4007497"/>
            <a:chExt cx="2962686" cy="1555102"/>
          </a:xfrm>
        </p:grpSpPr>
        <p:sp>
          <p:nvSpPr>
            <p:cNvPr id="16" name="Round Same Side Corner Rectangle 15"/>
            <p:cNvSpPr/>
            <p:nvPr/>
          </p:nvSpPr>
          <p:spPr>
            <a:xfrm rot="16200000">
              <a:off x="5399617" y="3303705"/>
              <a:ext cx="1555102" cy="2962686"/>
            </a:xfrm>
            <a:prstGeom prst="round2SameRect">
              <a:avLst>
                <a:gd name="adj1" fmla="val 8230"/>
                <a:gd name="adj2" fmla="val 0"/>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824779" y="4035973"/>
              <a:ext cx="2256195" cy="1477328"/>
            </a:xfrm>
            <a:prstGeom prst="rect">
              <a:avLst/>
            </a:prstGeom>
          </p:spPr>
          <p:txBody>
            <a:bodyPr wrap="square">
              <a:spAutoFit/>
            </a:bodyPr>
            <a:lstStyle/>
            <a:p>
              <a:r>
                <a:rPr lang="en-GB" dirty="0">
                  <a:solidFill>
                    <a:schemeClr val="bg1"/>
                  </a:solidFill>
                </a:rPr>
                <a:t>We are all important and </a:t>
              </a:r>
              <a:br>
                <a:rPr lang="en-GB" dirty="0">
                  <a:solidFill>
                    <a:schemeClr val="bg1"/>
                  </a:solidFill>
                </a:rPr>
              </a:br>
              <a:r>
                <a:rPr lang="en-GB" dirty="0">
                  <a:solidFill>
                    <a:schemeClr val="bg1"/>
                  </a:solidFill>
                </a:rPr>
                <a:t>our thoughts </a:t>
              </a:r>
              <a:br>
                <a:rPr lang="en-GB" dirty="0">
                  <a:solidFill>
                    <a:schemeClr val="bg1"/>
                  </a:solidFill>
                </a:rPr>
              </a:br>
              <a:r>
                <a:rPr lang="en-GB" dirty="0">
                  <a:solidFill>
                    <a:schemeClr val="bg1"/>
                  </a:solidFill>
                </a:rPr>
                <a:t>and feelings are </a:t>
              </a:r>
              <a:br>
                <a:rPr lang="en-GB" dirty="0">
                  <a:solidFill>
                    <a:schemeClr val="bg1"/>
                  </a:solidFill>
                </a:rPr>
              </a:br>
              <a:r>
                <a:rPr lang="en-GB" dirty="0">
                  <a:solidFill>
                    <a:schemeClr val="bg1"/>
                  </a:solidFill>
                </a:rPr>
                <a:t>equally important.</a:t>
              </a:r>
            </a:p>
          </p:txBody>
        </p:sp>
      </p:grpSp>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t="2786" r="11838" b="22779"/>
          <a:stretch/>
        </p:blipFill>
        <p:spPr>
          <a:xfrm flipH="1">
            <a:off x="539750" y="1416303"/>
            <a:ext cx="2486354" cy="4892422"/>
          </a:xfrm>
          <a:prstGeom prst="rect">
            <a:avLst/>
          </a:prstGeom>
        </p:spPr>
      </p:pic>
      <p:pic>
        <p:nvPicPr>
          <p:cNvPr id="5" name="Picture 4"/>
          <p:cNvPicPr>
            <a:picLocks noChangeAspect="1"/>
          </p:cNvPicPr>
          <p:nvPr/>
        </p:nvPicPr>
        <p:blipFill rotWithShape="1">
          <a:blip r:embed="rId6" cstate="print">
            <a:extLst>
              <a:ext uri="{28A0092B-C50C-407E-A947-70E740481C1C}">
                <a14:useLocalDpi xmlns:a14="http://schemas.microsoft.com/office/drawing/2010/main" val="0"/>
              </a:ext>
            </a:extLst>
          </a:blip>
          <a:srcRect b="27656"/>
          <a:stretch/>
        </p:blipFill>
        <p:spPr>
          <a:xfrm>
            <a:off x="1996860" y="2457974"/>
            <a:ext cx="2589703" cy="3850751"/>
          </a:xfrm>
          <a:prstGeom prst="rect">
            <a:avLst/>
          </a:prstGeom>
        </p:spPr>
      </p:pic>
      <p:sp>
        <p:nvSpPr>
          <p:cNvPr id="7" name="Rectangle 6"/>
          <p:cNvSpPr/>
          <p:nvPr/>
        </p:nvSpPr>
        <p:spPr>
          <a:xfrm>
            <a:off x="2263651" y="4479721"/>
            <a:ext cx="2098973" cy="1218821"/>
          </a:xfrm>
          <a:prstGeom prst="rect">
            <a:avLst/>
          </a:prstGeom>
          <a:solidFill>
            <a:srgbClr val="F3EE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7" cstate="print">
            <a:extLst>
              <a:ext uri="{28A0092B-C50C-407E-A947-70E740481C1C}">
                <a14:useLocalDpi xmlns:a14="http://schemas.microsoft.com/office/drawing/2010/main" val="0"/>
              </a:ext>
            </a:extLst>
          </a:blip>
          <a:srcRect r="2130" b="25485"/>
          <a:stretch/>
        </p:blipFill>
        <p:spPr>
          <a:xfrm>
            <a:off x="6670689" y="2574892"/>
            <a:ext cx="1933562" cy="3733833"/>
          </a:xfrm>
          <a:prstGeom prst="rect">
            <a:avLst/>
          </a:prstGeom>
        </p:spPr>
      </p:pic>
      <p:sp>
        <p:nvSpPr>
          <p:cNvPr id="11" name="Freeform 10"/>
          <p:cNvSpPr/>
          <p:nvPr/>
        </p:nvSpPr>
        <p:spPr>
          <a:xfrm>
            <a:off x="6994912" y="4171031"/>
            <a:ext cx="1422026" cy="1467565"/>
          </a:xfrm>
          <a:custGeom>
            <a:avLst/>
            <a:gdLst>
              <a:gd name="connsiteX0" fmla="*/ 600183 w 1422026"/>
              <a:gd name="connsiteY0" fmla="*/ 40242 h 1469477"/>
              <a:gd name="connsiteX1" fmla="*/ 163956 w 1422026"/>
              <a:gd name="connsiteY1" fmla="*/ 115743 h 1469477"/>
              <a:gd name="connsiteX2" fmla="*/ 4565 w 1422026"/>
              <a:gd name="connsiteY2" fmla="*/ 208022 h 1469477"/>
              <a:gd name="connsiteX3" fmla="*/ 46510 w 1422026"/>
              <a:gd name="connsiteY3" fmla="*/ 409358 h 1469477"/>
              <a:gd name="connsiteX4" fmla="*/ 80066 w 1422026"/>
              <a:gd name="connsiteY4" fmla="*/ 887530 h 1469477"/>
              <a:gd name="connsiteX5" fmla="*/ 38121 w 1422026"/>
              <a:gd name="connsiteY5" fmla="*/ 1088866 h 1469477"/>
              <a:gd name="connsiteX6" fmla="*/ 21343 w 1422026"/>
              <a:gd name="connsiteY6" fmla="*/ 1164367 h 1469477"/>
              <a:gd name="connsiteX7" fmla="*/ 88455 w 1422026"/>
              <a:gd name="connsiteY7" fmla="*/ 1332147 h 1469477"/>
              <a:gd name="connsiteX8" fmla="*/ 147178 w 1422026"/>
              <a:gd name="connsiteY8" fmla="*/ 1466371 h 1469477"/>
              <a:gd name="connsiteX9" fmla="*/ 424014 w 1422026"/>
              <a:gd name="connsiteY9" fmla="*/ 1424426 h 1469477"/>
              <a:gd name="connsiteX10" fmla="*/ 1262913 w 1422026"/>
              <a:gd name="connsiteY10" fmla="*/ 1399259 h 1469477"/>
              <a:gd name="connsiteX11" fmla="*/ 1413915 w 1422026"/>
              <a:gd name="connsiteY11" fmla="*/ 1315369 h 1469477"/>
              <a:gd name="connsiteX12" fmla="*/ 1388748 w 1422026"/>
              <a:gd name="connsiteY12" fmla="*/ 1130811 h 1469477"/>
              <a:gd name="connsiteX13" fmla="*/ 1279691 w 1422026"/>
              <a:gd name="connsiteY13" fmla="*/ 929475 h 1469477"/>
              <a:gd name="connsiteX14" fmla="*/ 1170635 w 1422026"/>
              <a:gd name="connsiteY14" fmla="*/ 543582 h 1469477"/>
              <a:gd name="connsiteX15" fmla="*/ 1204191 w 1422026"/>
              <a:gd name="connsiteY15" fmla="*/ 291912 h 1469477"/>
              <a:gd name="connsiteX16" fmla="*/ 1053189 w 1422026"/>
              <a:gd name="connsiteY16" fmla="*/ 15075 h 1469477"/>
              <a:gd name="connsiteX17" fmla="*/ 600183 w 1422026"/>
              <a:gd name="connsiteY17" fmla="*/ 40242 h 1469477"/>
              <a:gd name="connsiteX0" fmla="*/ 600183 w 1422026"/>
              <a:gd name="connsiteY0" fmla="*/ 40242 h 1467565"/>
              <a:gd name="connsiteX1" fmla="*/ 163956 w 1422026"/>
              <a:gd name="connsiteY1" fmla="*/ 115743 h 1467565"/>
              <a:gd name="connsiteX2" fmla="*/ 4565 w 1422026"/>
              <a:gd name="connsiteY2" fmla="*/ 208022 h 1467565"/>
              <a:gd name="connsiteX3" fmla="*/ 46510 w 1422026"/>
              <a:gd name="connsiteY3" fmla="*/ 409358 h 1467565"/>
              <a:gd name="connsiteX4" fmla="*/ 80066 w 1422026"/>
              <a:gd name="connsiteY4" fmla="*/ 887530 h 1467565"/>
              <a:gd name="connsiteX5" fmla="*/ 38121 w 1422026"/>
              <a:gd name="connsiteY5" fmla="*/ 1088866 h 1467565"/>
              <a:gd name="connsiteX6" fmla="*/ 21343 w 1422026"/>
              <a:gd name="connsiteY6" fmla="*/ 1164367 h 1467565"/>
              <a:gd name="connsiteX7" fmla="*/ 75755 w 1422026"/>
              <a:gd name="connsiteY7" fmla="*/ 1373422 h 1467565"/>
              <a:gd name="connsiteX8" fmla="*/ 147178 w 1422026"/>
              <a:gd name="connsiteY8" fmla="*/ 1466371 h 1467565"/>
              <a:gd name="connsiteX9" fmla="*/ 424014 w 1422026"/>
              <a:gd name="connsiteY9" fmla="*/ 1424426 h 1467565"/>
              <a:gd name="connsiteX10" fmla="*/ 1262913 w 1422026"/>
              <a:gd name="connsiteY10" fmla="*/ 1399259 h 1467565"/>
              <a:gd name="connsiteX11" fmla="*/ 1413915 w 1422026"/>
              <a:gd name="connsiteY11" fmla="*/ 1315369 h 1467565"/>
              <a:gd name="connsiteX12" fmla="*/ 1388748 w 1422026"/>
              <a:gd name="connsiteY12" fmla="*/ 1130811 h 1467565"/>
              <a:gd name="connsiteX13" fmla="*/ 1279691 w 1422026"/>
              <a:gd name="connsiteY13" fmla="*/ 929475 h 1467565"/>
              <a:gd name="connsiteX14" fmla="*/ 1170635 w 1422026"/>
              <a:gd name="connsiteY14" fmla="*/ 543582 h 1467565"/>
              <a:gd name="connsiteX15" fmla="*/ 1204191 w 1422026"/>
              <a:gd name="connsiteY15" fmla="*/ 291912 h 1467565"/>
              <a:gd name="connsiteX16" fmla="*/ 1053189 w 1422026"/>
              <a:gd name="connsiteY16" fmla="*/ 15075 h 1467565"/>
              <a:gd name="connsiteX17" fmla="*/ 600183 w 1422026"/>
              <a:gd name="connsiteY17" fmla="*/ 40242 h 1467565"/>
              <a:gd name="connsiteX0" fmla="*/ 600183 w 1422026"/>
              <a:gd name="connsiteY0" fmla="*/ 40242 h 1467565"/>
              <a:gd name="connsiteX1" fmla="*/ 163956 w 1422026"/>
              <a:gd name="connsiteY1" fmla="*/ 115743 h 1467565"/>
              <a:gd name="connsiteX2" fmla="*/ 4565 w 1422026"/>
              <a:gd name="connsiteY2" fmla="*/ 208022 h 1467565"/>
              <a:gd name="connsiteX3" fmla="*/ 46510 w 1422026"/>
              <a:gd name="connsiteY3" fmla="*/ 409358 h 1467565"/>
              <a:gd name="connsiteX4" fmla="*/ 80066 w 1422026"/>
              <a:gd name="connsiteY4" fmla="*/ 887530 h 1467565"/>
              <a:gd name="connsiteX5" fmla="*/ 15896 w 1422026"/>
              <a:gd name="connsiteY5" fmla="*/ 984091 h 1467565"/>
              <a:gd name="connsiteX6" fmla="*/ 21343 w 1422026"/>
              <a:gd name="connsiteY6" fmla="*/ 1164367 h 1467565"/>
              <a:gd name="connsiteX7" fmla="*/ 75755 w 1422026"/>
              <a:gd name="connsiteY7" fmla="*/ 1373422 h 1467565"/>
              <a:gd name="connsiteX8" fmla="*/ 147178 w 1422026"/>
              <a:gd name="connsiteY8" fmla="*/ 1466371 h 1467565"/>
              <a:gd name="connsiteX9" fmla="*/ 424014 w 1422026"/>
              <a:gd name="connsiteY9" fmla="*/ 1424426 h 1467565"/>
              <a:gd name="connsiteX10" fmla="*/ 1262913 w 1422026"/>
              <a:gd name="connsiteY10" fmla="*/ 1399259 h 1467565"/>
              <a:gd name="connsiteX11" fmla="*/ 1413915 w 1422026"/>
              <a:gd name="connsiteY11" fmla="*/ 1315369 h 1467565"/>
              <a:gd name="connsiteX12" fmla="*/ 1388748 w 1422026"/>
              <a:gd name="connsiteY12" fmla="*/ 1130811 h 1467565"/>
              <a:gd name="connsiteX13" fmla="*/ 1279691 w 1422026"/>
              <a:gd name="connsiteY13" fmla="*/ 929475 h 1467565"/>
              <a:gd name="connsiteX14" fmla="*/ 1170635 w 1422026"/>
              <a:gd name="connsiteY14" fmla="*/ 543582 h 1467565"/>
              <a:gd name="connsiteX15" fmla="*/ 1204191 w 1422026"/>
              <a:gd name="connsiteY15" fmla="*/ 291912 h 1467565"/>
              <a:gd name="connsiteX16" fmla="*/ 1053189 w 1422026"/>
              <a:gd name="connsiteY16" fmla="*/ 15075 h 1467565"/>
              <a:gd name="connsiteX17" fmla="*/ 600183 w 1422026"/>
              <a:gd name="connsiteY17" fmla="*/ 40242 h 1467565"/>
              <a:gd name="connsiteX0" fmla="*/ 600183 w 1422026"/>
              <a:gd name="connsiteY0" fmla="*/ 40242 h 1467565"/>
              <a:gd name="connsiteX1" fmla="*/ 163956 w 1422026"/>
              <a:gd name="connsiteY1" fmla="*/ 115743 h 1467565"/>
              <a:gd name="connsiteX2" fmla="*/ 4565 w 1422026"/>
              <a:gd name="connsiteY2" fmla="*/ 208022 h 1467565"/>
              <a:gd name="connsiteX3" fmla="*/ 46510 w 1422026"/>
              <a:gd name="connsiteY3" fmla="*/ 409358 h 1467565"/>
              <a:gd name="connsiteX4" fmla="*/ 80066 w 1422026"/>
              <a:gd name="connsiteY4" fmla="*/ 887530 h 1467565"/>
              <a:gd name="connsiteX5" fmla="*/ 15896 w 1422026"/>
              <a:gd name="connsiteY5" fmla="*/ 984091 h 1467565"/>
              <a:gd name="connsiteX6" fmla="*/ 21343 w 1422026"/>
              <a:gd name="connsiteY6" fmla="*/ 1164367 h 1467565"/>
              <a:gd name="connsiteX7" fmla="*/ 75755 w 1422026"/>
              <a:gd name="connsiteY7" fmla="*/ 1373422 h 1467565"/>
              <a:gd name="connsiteX8" fmla="*/ 147178 w 1422026"/>
              <a:gd name="connsiteY8" fmla="*/ 1466371 h 1467565"/>
              <a:gd name="connsiteX9" fmla="*/ 424014 w 1422026"/>
              <a:gd name="connsiteY9" fmla="*/ 1424426 h 1467565"/>
              <a:gd name="connsiteX10" fmla="*/ 1262913 w 1422026"/>
              <a:gd name="connsiteY10" fmla="*/ 1399259 h 1467565"/>
              <a:gd name="connsiteX11" fmla="*/ 1413915 w 1422026"/>
              <a:gd name="connsiteY11" fmla="*/ 1315369 h 1467565"/>
              <a:gd name="connsiteX12" fmla="*/ 1388748 w 1422026"/>
              <a:gd name="connsiteY12" fmla="*/ 1006986 h 1467565"/>
              <a:gd name="connsiteX13" fmla="*/ 1279691 w 1422026"/>
              <a:gd name="connsiteY13" fmla="*/ 929475 h 1467565"/>
              <a:gd name="connsiteX14" fmla="*/ 1170635 w 1422026"/>
              <a:gd name="connsiteY14" fmla="*/ 543582 h 1467565"/>
              <a:gd name="connsiteX15" fmla="*/ 1204191 w 1422026"/>
              <a:gd name="connsiteY15" fmla="*/ 291912 h 1467565"/>
              <a:gd name="connsiteX16" fmla="*/ 1053189 w 1422026"/>
              <a:gd name="connsiteY16" fmla="*/ 15075 h 1467565"/>
              <a:gd name="connsiteX17" fmla="*/ 600183 w 1422026"/>
              <a:gd name="connsiteY17" fmla="*/ 40242 h 146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22026" h="1467565">
                <a:moveTo>
                  <a:pt x="600183" y="40242"/>
                </a:moveTo>
                <a:cubicBezTo>
                  <a:pt x="451977" y="57020"/>
                  <a:pt x="263226" y="87780"/>
                  <a:pt x="163956" y="115743"/>
                </a:cubicBezTo>
                <a:cubicBezTo>
                  <a:pt x="64686" y="143706"/>
                  <a:pt x="24139" y="159086"/>
                  <a:pt x="4565" y="208022"/>
                </a:cubicBezTo>
                <a:cubicBezTo>
                  <a:pt x="-15009" y="256958"/>
                  <a:pt x="33926" y="296107"/>
                  <a:pt x="46510" y="409358"/>
                </a:cubicBezTo>
                <a:cubicBezTo>
                  <a:pt x="59094" y="522609"/>
                  <a:pt x="85168" y="791741"/>
                  <a:pt x="80066" y="887530"/>
                </a:cubicBezTo>
                <a:cubicBezTo>
                  <a:pt x="74964" y="983319"/>
                  <a:pt x="25683" y="937952"/>
                  <a:pt x="15896" y="984091"/>
                </a:cubicBezTo>
                <a:cubicBezTo>
                  <a:pt x="6109" y="1030230"/>
                  <a:pt x="11367" y="1099479"/>
                  <a:pt x="21343" y="1164367"/>
                </a:cubicBezTo>
                <a:cubicBezTo>
                  <a:pt x="31320" y="1229256"/>
                  <a:pt x="54782" y="1323088"/>
                  <a:pt x="75755" y="1373422"/>
                </a:cubicBezTo>
                <a:cubicBezTo>
                  <a:pt x="96727" y="1423756"/>
                  <a:pt x="89135" y="1457870"/>
                  <a:pt x="147178" y="1466371"/>
                </a:cubicBezTo>
                <a:cubicBezTo>
                  <a:pt x="205221" y="1474872"/>
                  <a:pt x="238058" y="1435611"/>
                  <a:pt x="424014" y="1424426"/>
                </a:cubicBezTo>
                <a:cubicBezTo>
                  <a:pt x="609970" y="1413241"/>
                  <a:pt x="1097930" y="1417435"/>
                  <a:pt x="1262913" y="1399259"/>
                </a:cubicBezTo>
                <a:cubicBezTo>
                  <a:pt x="1427896" y="1381083"/>
                  <a:pt x="1392943" y="1380748"/>
                  <a:pt x="1413915" y="1315369"/>
                </a:cubicBezTo>
                <a:cubicBezTo>
                  <a:pt x="1434887" y="1249990"/>
                  <a:pt x="1411119" y="1071302"/>
                  <a:pt x="1388748" y="1006986"/>
                </a:cubicBezTo>
                <a:cubicBezTo>
                  <a:pt x="1366377" y="942670"/>
                  <a:pt x="1316043" y="1006709"/>
                  <a:pt x="1279691" y="929475"/>
                </a:cubicBezTo>
                <a:cubicBezTo>
                  <a:pt x="1243339" y="852241"/>
                  <a:pt x="1183218" y="649842"/>
                  <a:pt x="1170635" y="543582"/>
                </a:cubicBezTo>
                <a:cubicBezTo>
                  <a:pt x="1158052" y="437322"/>
                  <a:pt x="1223765" y="379996"/>
                  <a:pt x="1204191" y="291912"/>
                </a:cubicBezTo>
                <a:cubicBezTo>
                  <a:pt x="1184617" y="203828"/>
                  <a:pt x="1149663" y="54224"/>
                  <a:pt x="1053189" y="15075"/>
                </a:cubicBezTo>
                <a:cubicBezTo>
                  <a:pt x="956716" y="-24074"/>
                  <a:pt x="748389" y="23464"/>
                  <a:pt x="600183" y="40242"/>
                </a:cubicBezTo>
                <a:close/>
              </a:path>
            </a:pathLst>
          </a:custGeom>
          <a:solidFill>
            <a:srgbClr val="F3EE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rot="21226266">
            <a:off x="6852966" y="4443148"/>
            <a:ext cx="1611088" cy="923330"/>
          </a:xfrm>
          <a:prstGeom prst="rect">
            <a:avLst/>
          </a:prstGeom>
        </p:spPr>
        <p:txBody>
          <a:bodyPr wrap="square">
            <a:spAutoFit/>
          </a:bodyPr>
          <a:lstStyle/>
          <a:p>
            <a:pPr algn="ctr"/>
            <a:r>
              <a:rPr lang="en-GB" dirty="0"/>
              <a:t>Why did the Suffragettes campaign?</a:t>
            </a:r>
          </a:p>
        </p:txBody>
      </p:sp>
      <p:sp>
        <p:nvSpPr>
          <p:cNvPr id="12" name="TextBox 11"/>
          <p:cNvSpPr txBox="1"/>
          <p:nvPr/>
        </p:nvSpPr>
        <p:spPr>
          <a:xfrm>
            <a:off x="2184755" y="4479721"/>
            <a:ext cx="2271820" cy="1200329"/>
          </a:xfrm>
          <a:prstGeom prst="rect">
            <a:avLst/>
          </a:prstGeom>
          <a:noFill/>
        </p:spPr>
        <p:txBody>
          <a:bodyPr wrap="square" rtlCol="0">
            <a:spAutoFit/>
          </a:bodyPr>
          <a:lstStyle/>
          <a:p>
            <a:pPr algn="ctr"/>
            <a:r>
              <a:rPr lang="en-GB" dirty="0"/>
              <a:t>How did they feel when they could not share their thoughts and feelings?</a:t>
            </a:r>
          </a:p>
        </p:txBody>
      </p:sp>
    </p:spTree>
    <p:extLst>
      <p:ext uri="{BB962C8B-B14F-4D97-AF65-F5344CB8AC3E}">
        <p14:creationId xmlns:p14="http://schemas.microsoft.com/office/powerpoint/2010/main" val="142999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812027" y="2877424"/>
            <a:ext cx="4303546" cy="1551966"/>
            <a:chOff x="1812027" y="2894202"/>
            <a:chExt cx="4303546" cy="1551966"/>
          </a:xfrm>
        </p:grpSpPr>
        <p:sp>
          <p:nvSpPr>
            <p:cNvPr id="9" name="Round Same Side Corner Rectangle 8"/>
            <p:cNvSpPr/>
            <p:nvPr/>
          </p:nvSpPr>
          <p:spPr>
            <a:xfrm rot="5400000">
              <a:off x="3187817" y="1518412"/>
              <a:ext cx="1551966" cy="4303546"/>
            </a:xfrm>
            <a:prstGeom prst="round2SameRect">
              <a:avLst>
                <a:gd name="adj1" fmla="val 11291"/>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386668" y="2908048"/>
              <a:ext cx="3636627" cy="1477328"/>
            </a:xfrm>
            <a:prstGeom prst="rect">
              <a:avLst/>
            </a:prstGeom>
          </p:spPr>
          <p:txBody>
            <a:bodyPr wrap="square">
              <a:spAutoFit/>
            </a:bodyPr>
            <a:lstStyle/>
            <a:p>
              <a:r>
                <a:rPr lang="en-GB" dirty="0"/>
                <a:t>If other people feel uncomfortable or unhappy when we are sharing our thoughts and feelings, they might not listen to us because of how they are being made to feel. </a:t>
              </a:r>
            </a:p>
          </p:txBody>
        </p:sp>
      </p:grpSp>
      <p:sp>
        <p:nvSpPr>
          <p:cNvPr id="8" name="Rectangle 7"/>
          <p:cNvSpPr/>
          <p:nvPr/>
        </p:nvSpPr>
        <p:spPr>
          <a:xfrm>
            <a:off x="447672" y="1436176"/>
            <a:ext cx="8246271" cy="105556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mn-lt"/>
              </a:rPr>
              <a:t>Speaking Confidently</a:t>
            </a:r>
          </a:p>
        </p:txBody>
      </p:sp>
      <p:pic>
        <p:nvPicPr>
          <p:cNvPr id="3"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79409" y="543600"/>
            <a:ext cx="1238498" cy="864000"/>
          </a:xfrm>
          <a:prstGeom prst="rect">
            <a:avLst/>
          </a:prstGeom>
        </p:spPr>
      </p:pic>
      <p:sp>
        <p:nvSpPr>
          <p:cNvPr id="4" name="Rectangle 3"/>
          <p:cNvSpPr/>
          <p:nvPr/>
        </p:nvSpPr>
        <p:spPr>
          <a:xfrm>
            <a:off x="561340" y="1473201"/>
            <a:ext cx="7470140" cy="923330"/>
          </a:xfrm>
          <a:prstGeom prst="rect">
            <a:avLst/>
          </a:prstGeom>
        </p:spPr>
        <p:txBody>
          <a:bodyPr wrap="square">
            <a:spAutoFit/>
          </a:bodyPr>
          <a:lstStyle/>
          <a:p>
            <a:r>
              <a:rPr lang="en-GB" dirty="0"/>
              <a:t>It is important we share our thoughts and feelings but what could happen if we said what we thought in a way that made others feel unhappy or uncomfortable </a:t>
            </a:r>
            <a:r>
              <a:rPr lang="en-GB" dirty="0">
                <a:latin typeface="Twinkl" pitchFamily="2" charset="0"/>
              </a:rPr>
              <a:t>–</a:t>
            </a:r>
            <a:r>
              <a:rPr lang="en-GB" dirty="0"/>
              <a:t> if we shouted or spoke rudely?</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20767" b="19090"/>
          <a:stretch/>
        </p:blipFill>
        <p:spPr>
          <a:xfrm>
            <a:off x="5542543" y="2096627"/>
            <a:ext cx="3061707" cy="421209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2845097"/>
            <a:ext cx="2320669" cy="6138386"/>
          </a:xfrm>
          <a:prstGeom prst="rect">
            <a:avLst/>
          </a:prstGeom>
        </p:spPr>
      </p:pic>
      <p:grpSp>
        <p:nvGrpSpPr>
          <p:cNvPr id="14" name="Group 13"/>
          <p:cNvGrpSpPr/>
          <p:nvPr/>
        </p:nvGrpSpPr>
        <p:grpSpPr>
          <a:xfrm>
            <a:off x="6092708" y="4639687"/>
            <a:ext cx="2511542" cy="999272"/>
            <a:chOff x="4202884" y="4983635"/>
            <a:chExt cx="2511542" cy="999272"/>
          </a:xfrm>
        </p:grpSpPr>
        <p:sp>
          <p:nvSpPr>
            <p:cNvPr id="12" name="Round Same Side Corner Rectangle 11"/>
            <p:cNvSpPr/>
            <p:nvPr/>
          </p:nvSpPr>
          <p:spPr>
            <a:xfrm rot="16200000">
              <a:off x="4959019" y="4227500"/>
              <a:ext cx="999272" cy="2511542"/>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4280973" y="4992024"/>
              <a:ext cx="2430220" cy="923330"/>
            </a:xfrm>
            <a:prstGeom prst="rect">
              <a:avLst/>
            </a:prstGeom>
          </p:spPr>
          <p:txBody>
            <a:bodyPr wrap="square">
              <a:spAutoFit/>
            </a:bodyPr>
            <a:lstStyle/>
            <a:p>
              <a:r>
                <a:rPr lang="en-GB" dirty="0">
                  <a:solidFill>
                    <a:schemeClr val="bg1"/>
                  </a:solidFill>
                </a:rPr>
                <a:t>We must always speak kindly and respectfully to others.</a:t>
              </a:r>
            </a:p>
          </p:txBody>
        </p:sp>
      </p:grpSp>
      <p:grpSp>
        <p:nvGrpSpPr>
          <p:cNvPr id="15" name="Group 14"/>
          <p:cNvGrpSpPr/>
          <p:nvPr/>
        </p:nvGrpSpPr>
        <p:grpSpPr>
          <a:xfrm>
            <a:off x="2536456" y="4649676"/>
            <a:ext cx="1569992" cy="1569992"/>
            <a:chOff x="4788025" y="4522833"/>
            <a:chExt cx="1569992" cy="1569992"/>
          </a:xfrm>
        </p:grpSpPr>
        <p:sp>
          <p:nvSpPr>
            <p:cNvPr id="16" name="Oval 15">
              <a:hlinkClick r:id="" action="ppaction://noaction"/>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17" name="Rectangle 16">
              <a:hlinkClick r:id="" action="ppaction://noaction"/>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18" name="Group 17"/>
          <p:cNvGrpSpPr/>
          <p:nvPr/>
        </p:nvGrpSpPr>
        <p:grpSpPr>
          <a:xfrm>
            <a:off x="4240344" y="4639686"/>
            <a:ext cx="1577281" cy="1569992"/>
            <a:chOff x="6574042" y="4512842"/>
            <a:chExt cx="1577281" cy="1569992"/>
          </a:xfrm>
        </p:grpSpPr>
        <p:sp>
          <p:nvSpPr>
            <p:cNvPr id="19" name="Oval 18">
              <a:hlinkClick r:id="" action="ppaction://noaction"/>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20" name="Rectangle 19">
              <a:hlinkClick r:id="" action="ppaction://noaction"/>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spTree>
    <p:extLst>
      <p:ext uri="{BB962C8B-B14F-4D97-AF65-F5344CB8AC3E}">
        <p14:creationId xmlns:p14="http://schemas.microsoft.com/office/powerpoint/2010/main" val="71137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533367" y="1272268"/>
            <a:ext cx="8064500" cy="5045982"/>
          </a:xfrm>
          <a:prstGeom prst="roundRect">
            <a:avLst>
              <a:gd name="adj" fmla="val 2536"/>
            </a:avLst>
          </a:prstGeom>
          <a:solidFill>
            <a:srgbClr val="C598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p:txBody>
          <a:bodyPr/>
          <a:lstStyle/>
          <a:p>
            <a:r>
              <a:rPr lang="en-GB" dirty="0">
                <a:latin typeface="+mn-lt"/>
              </a:rPr>
              <a:t>How to Speak Up</a:t>
            </a:r>
          </a:p>
        </p:txBody>
      </p:sp>
      <p:pic>
        <p:nvPicPr>
          <p:cNvPr id="3"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grpSp>
        <p:nvGrpSpPr>
          <p:cNvPr id="16" name="Group 15"/>
          <p:cNvGrpSpPr/>
          <p:nvPr/>
        </p:nvGrpSpPr>
        <p:grpSpPr>
          <a:xfrm>
            <a:off x="3953611" y="1733305"/>
            <a:ext cx="2776680" cy="1928045"/>
            <a:chOff x="206916" y="1963742"/>
            <a:chExt cx="4383079" cy="3043482"/>
          </a:xfrm>
        </p:grpSpPr>
        <p:sp>
          <p:nvSpPr>
            <p:cNvPr id="12" name="Rounded Rectangle 11"/>
            <p:cNvSpPr/>
            <p:nvPr/>
          </p:nvSpPr>
          <p:spPr>
            <a:xfrm>
              <a:off x="206916" y="1984367"/>
              <a:ext cx="4349809" cy="3022857"/>
            </a:xfrm>
            <a:prstGeom prst="roundRect">
              <a:avLst>
                <a:gd name="adj" fmla="val 7066"/>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51668" t="1385" r="1085" b="52564"/>
            <a:stretch/>
          </p:blipFill>
          <p:spPr>
            <a:xfrm>
              <a:off x="269665" y="1963742"/>
              <a:ext cx="4320330" cy="2978091"/>
            </a:xfrm>
            <a:prstGeom prst="roundRect">
              <a:avLst>
                <a:gd name="adj" fmla="val 7286"/>
              </a:avLst>
            </a:prstGeom>
            <a:ln w="19050">
              <a:noFill/>
            </a:ln>
          </p:spPr>
        </p:pic>
      </p:grpSp>
      <p:grpSp>
        <p:nvGrpSpPr>
          <p:cNvPr id="34" name="Group 33"/>
          <p:cNvGrpSpPr/>
          <p:nvPr/>
        </p:nvGrpSpPr>
        <p:grpSpPr>
          <a:xfrm>
            <a:off x="442997" y="4672967"/>
            <a:ext cx="4615149" cy="1562868"/>
            <a:chOff x="1334840" y="4406978"/>
            <a:chExt cx="4615149" cy="1562868"/>
          </a:xfrm>
        </p:grpSpPr>
        <p:sp>
          <p:nvSpPr>
            <p:cNvPr id="33" name="Round Same Side Corner Rectangle 32"/>
            <p:cNvSpPr/>
            <p:nvPr/>
          </p:nvSpPr>
          <p:spPr>
            <a:xfrm rot="16200000">
              <a:off x="2860981" y="2880837"/>
              <a:ext cx="1562868" cy="4615149"/>
            </a:xfrm>
            <a:prstGeom prst="round2SameRect">
              <a:avLst>
                <a:gd name="adj1" fmla="val 12765"/>
                <a:gd name="adj2" fmla="val 0"/>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1418007" y="4459659"/>
              <a:ext cx="4161448" cy="1477328"/>
            </a:xfrm>
            <a:prstGeom prst="rect">
              <a:avLst/>
            </a:prstGeom>
          </p:spPr>
          <p:txBody>
            <a:bodyPr wrap="square">
              <a:spAutoFit/>
            </a:bodyPr>
            <a:lstStyle/>
            <a:p>
              <a:r>
                <a:rPr lang="en-GB" dirty="0"/>
                <a:t>With a partner, take it in </a:t>
              </a:r>
              <a:br>
                <a:rPr lang="en-GB" dirty="0"/>
              </a:br>
              <a:r>
                <a:rPr lang="en-GB" dirty="0"/>
                <a:t>turns to share your thoughts </a:t>
              </a:r>
              <a:br>
                <a:rPr lang="en-GB" dirty="0"/>
              </a:br>
              <a:r>
                <a:rPr lang="en-GB" dirty="0"/>
                <a:t>and feelings about the card </a:t>
              </a:r>
              <a:br>
                <a:rPr lang="en-GB" dirty="0"/>
              </a:br>
              <a:r>
                <a:rPr lang="en-GB" dirty="0"/>
                <a:t>you have been given. Have a go </a:t>
              </a:r>
              <a:br>
                <a:rPr lang="en-GB" dirty="0"/>
              </a:br>
              <a:r>
                <a:rPr lang="en-GB" dirty="0"/>
                <a:t>at another if you have time!</a:t>
              </a:r>
            </a:p>
          </p:txBody>
        </p:sp>
      </p:grpSp>
      <p:grpSp>
        <p:nvGrpSpPr>
          <p:cNvPr id="14" name="Group 13"/>
          <p:cNvGrpSpPr/>
          <p:nvPr/>
        </p:nvGrpSpPr>
        <p:grpSpPr>
          <a:xfrm rot="21101957">
            <a:off x="4478378" y="3138300"/>
            <a:ext cx="2775578" cy="1930744"/>
            <a:chOff x="1320023" y="3221229"/>
            <a:chExt cx="4381339" cy="3047741"/>
          </a:xfrm>
        </p:grpSpPr>
        <p:sp>
          <p:nvSpPr>
            <p:cNvPr id="10" name="Rounded Rectangle 9"/>
            <p:cNvSpPr/>
            <p:nvPr/>
          </p:nvSpPr>
          <p:spPr>
            <a:xfrm>
              <a:off x="1320023" y="3246113"/>
              <a:ext cx="4349809" cy="3022857"/>
            </a:xfrm>
            <a:prstGeom prst="roundRect">
              <a:avLst>
                <a:gd name="adj" fmla="val 7066"/>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1010" t="52375" r="51744" b="1574"/>
            <a:stretch/>
          </p:blipFill>
          <p:spPr>
            <a:xfrm>
              <a:off x="1381032" y="3221229"/>
              <a:ext cx="4320330" cy="2978091"/>
            </a:xfrm>
            <a:prstGeom prst="roundRect">
              <a:avLst>
                <a:gd name="adj" fmla="val 7179"/>
              </a:avLst>
            </a:prstGeom>
          </p:spPr>
        </p:pic>
      </p:grpSp>
      <p:grpSp>
        <p:nvGrpSpPr>
          <p:cNvPr id="15" name="Group 14"/>
          <p:cNvGrpSpPr/>
          <p:nvPr/>
        </p:nvGrpSpPr>
        <p:grpSpPr>
          <a:xfrm rot="21280253">
            <a:off x="5650995" y="3982053"/>
            <a:ext cx="2767621" cy="1917167"/>
            <a:chOff x="1630361" y="2675967"/>
            <a:chExt cx="4368778" cy="3026310"/>
          </a:xfrm>
        </p:grpSpPr>
        <p:sp>
          <p:nvSpPr>
            <p:cNvPr id="13" name="Rounded Rectangle 12"/>
            <p:cNvSpPr/>
            <p:nvPr/>
          </p:nvSpPr>
          <p:spPr>
            <a:xfrm>
              <a:off x="1630361" y="2679420"/>
              <a:ext cx="4349809" cy="3022857"/>
            </a:xfrm>
            <a:prstGeom prst="roundRect">
              <a:avLst>
                <a:gd name="adj" fmla="val 7066"/>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51811" t="52482" r="942" b="1467"/>
            <a:stretch/>
          </p:blipFill>
          <p:spPr>
            <a:xfrm>
              <a:off x="1678809" y="2675967"/>
              <a:ext cx="4320330" cy="2978091"/>
            </a:xfrm>
            <a:prstGeom prst="roundRect">
              <a:avLst>
                <a:gd name="adj" fmla="val 6912"/>
              </a:avLst>
            </a:prstGeom>
          </p:spPr>
        </p:pic>
      </p:grpSp>
      <p:sp>
        <p:nvSpPr>
          <p:cNvPr id="18" name="Freeform 17"/>
          <p:cNvSpPr/>
          <p:nvPr/>
        </p:nvSpPr>
        <p:spPr>
          <a:xfrm>
            <a:off x="533367" y="2711669"/>
            <a:ext cx="3071681" cy="1431429"/>
          </a:xfrm>
          <a:custGeom>
            <a:avLst/>
            <a:gdLst>
              <a:gd name="connsiteX0" fmla="*/ 3071681 w 3071681"/>
              <a:gd name="connsiteY0" fmla="*/ 157655 h 1431429"/>
              <a:gd name="connsiteX1" fmla="*/ 2850964 w 3071681"/>
              <a:gd name="connsiteY1" fmla="*/ 830317 h 1431429"/>
              <a:gd name="connsiteX2" fmla="*/ 2525143 w 3071681"/>
              <a:gd name="connsiteY2" fmla="*/ 1198179 h 1431429"/>
              <a:gd name="connsiteX3" fmla="*/ 1989116 w 3071681"/>
              <a:gd name="connsiteY3" fmla="*/ 1397876 h 1431429"/>
              <a:gd name="connsiteX4" fmla="*/ 1453088 w 3071681"/>
              <a:gd name="connsiteY4" fmla="*/ 1429407 h 1431429"/>
              <a:gd name="connsiteX5" fmla="*/ 980123 w 3071681"/>
              <a:gd name="connsiteY5" fmla="*/ 1376855 h 1431429"/>
              <a:gd name="connsiteX6" fmla="*/ 601750 w 3071681"/>
              <a:gd name="connsiteY6" fmla="*/ 1292772 h 1431429"/>
              <a:gd name="connsiteX7" fmla="*/ 275930 w 3071681"/>
              <a:gd name="connsiteY7" fmla="*/ 1166648 h 1431429"/>
              <a:gd name="connsiteX8" fmla="*/ 65723 w 3071681"/>
              <a:gd name="connsiteY8" fmla="*/ 1093076 h 1431429"/>
              <a:gd name="connsiteX9" fmla="*/ 13171 w 3071681"/>
              <a:gd name="connsiteY9" fmla="*/ 1082565 h 1431429"/>
              <a:gd name="connsiteX10" fmla="*/ 2661 w 3071681"/>
              <a:gd name="connsiteY10" fmla="*/ 504497 h 1431429"/>
              <a:gd name="connsiteX11" fmla="*/ 23681 w 3071681"/>
              <a:gd name="connsiteY11" fmla="*/ 325821 h 1431429"/>
              <a:gd name="connsiteX12" fmla="*/ 223378 w 3071681"/>
              <a:gd name="connsiteY12" fmla="*/ 315310 h 1431429"/>
              <a:gd name="connsiteX13" fmla="*/ 2546164 w 3071681"/>
              <a:gd name="connsiteY13" fmla="*/ 0 h 1431429"/>
              <a:gd name="connsiteX0" fmla="*/ 3071681 w 3071681"/>
              <a:gd name="connsiteY0" fmla="*/ 157655 h 1431429"/>
              <a:gd name="connsiteX1" fmla="*/ 2850964 w 3071681"/>
              <a:gd name="connsiteY1" fmla="*/ 830317 h 1431429"/>
              <a:gd name="connsiteX2" fmla="*/ 2525143 w 3071681"/>
              <a:gd name="connsiteY2" fmla="*/ 1198179 h 1431429"/>
              <a:gd name="connsiteX3" fmla="*/ 1989116 w 3071681"/>
              <a:gd name="connsiteY3" fmla="*/ 1397876 h 1431429"/>
              <a:gd name="connsiteX4" fmla="*/ 1453088 w 3071681"/>
              <a:gd name="connsiteY4" fmla="*/ 1429407 h 1431429"/>
              <a:gd name="connsiteX5" fmla="*/ 980123 w 3071681"/>
              <a:gd name="connsiteY5" fmla="*/ 1376855 h 1431429"/>
              <a:gd name="connsiteX6" fmla="*/ 601750 w 3071681"/>
              <a:gd name="connsiteY6" fmla="*/ 1292772 h 1431429"/>
              <a:gd name="connsiteX7" fmla="*/ 275930 w 3071681"/>
              <a:gd name="connsiteY7" fmla="*/ 1166648 h 1431429"/>
              <a:gd name="connsiteX8" fmla="*/ 65723 w 3071681"/>
              <a:gd name="connsiteY8" fmla="*/ 1093076 h 1431429"/>
              <a:gd name="connsiteX9" fmla="*/ 13171 w 3071681"/>
              <a:gd name="connsiteY9" fmla="*/ 1082565 h 1431429"/>
              <a:gd name="connsiteX10" fmla="*/ 2661 w 3071681"/>
              <a:gd name="connsiteY10" fmla="*/ 504497 h 1431429"/>
              <a:gd name="connsiteX11" fmla="*/ 23681 w 3071681"/>
              <a:gd name="connsiteY11" fmla="*/ 325821 h 1431429"/>
              <a:gd name="connsiteX12" fmla="*/ 223378 w 3071681"/>
              <a:gd name="connsiteY12" fmla="*/ 315310 h 1431429"/>
              <a:gd name="connsiteX13" fmla="*/ 2546164 w 3071681"/>
              <a:gd name="connsiteY13" fmla="*/ 0 h 1431429"/>
              <a:gd name="connsiteX0" fmla="*/ 3071681 w 3071681"/>
              <a:gd name="connsiteY0" fmla="*/ 157655 h 1431429"/>
              <a:gd name="connsiteX1" fmla="*/ 2850964 w 3071681"/>
              <a:gd name="connsiteY1" fmla="*/ 830317 h 1431429"/>
              <a:gd name="connsiteX2" fmla="*/ 2525143 w 3071681"/>
              <a:gd name="connsiteY2" fmla="*/ 1198179 h 1431429"/>
              <a:gd name="connsiteX3" fmla="*/ 1989116 w 3071681"/>
              <a:gd name="connsiteY3" fmla="*/ 1397876 h 1431429"/>
              <a:gd name="connsiteX4" fmla="*/ 1453088 w 3071681"/>
              <a:gd name="connsiteY4" fmla="*/ 1429407 h 1431429"/>
              <a:gd name="connsiteX5" fmla="*/ 980123 w 3071681"/>
              <a:gd name="connsiteY5" fmla="*/ 1376855 h 1431429"/>
              <a:gd name="connsiteX6" fmla="*/ 601750 w 3071681"/>
              <a:gd name="connsiteY6" fmla="*/ 1292772 h 1431429"/>
              <a:gd name="connsiteX7" fmla="*/ 275930 w 3071681"/>
              <a:gd name="connsiteY7" fmla="*/ 1166648 h 1431429"/>
              <a:gd name="connsiteX8" fmla="*/ 65723 w 3071681"/>
              <a:gd name="connsiteY8" fmla="*/ 1093076 h 1431429"/>
              <a:gd name="connsiteX9" fmla="*/ 13171 w 3071681"/>
              <a:gd name="connsiteY9" fmla="*/ 973027 h 1431429"/>
              <a:gd name="connsiteX10" fmla="*/ 2661 w 3071681"/>
              <a:gd name="connsiteY10" fmla="*/ 504497 h 1431429"/>
              <a:gd name="connsiteX11" fmla="*/ 23681 w 3071681"/>
              <a:gd name="connsiteY11" fmla="*/ 325821 h 1431429"/>
              <a:gd name="connsiteX12" fmla="*/ 223378 w 3071681"/>
              <a:gd name="connsiteY12" fmla="*/ 315310 h 1431429"/>
              <a:gd name="connsiteX13" fmla="*/ 2546164 w 3071681"/>
              <a:gd name="connsiteY13" fmla="*/ 0 h 1431429"/>
              <a:gd name="connsiteX0" fmla="*/ 3071681 w 3071681"/>
              <a:gd name="connsiteY0" fmla="*/ 157655 h 1431429"/>
              <a:gd name="connsiteX1" fmla="*/ 2850964 w 3071681"/>
              <a:gd name="connsiteY1" fmla="*/ 830317 h 1431429"/>
              <a:gd name="connsiteX2" fmla="*/ 2525143 w 3071681"/>
              <a:gd name="connsiteY2" fmla="*/ 1198179 h 1431429"/>
              <a:gd name="connsiteX3" fmla="*/ 1989116 w 3071681"/>
              <a:gd name="connsiteY3" fmla="*/ 1397876 h 1431429"/>
              <a:gd name="connsiteX4" fmla="*/ 1453088 w 3071681"/>
              <a:gd name="connsiteY4" fmla="*/ 1429407 h 1431429"/>
              <a:gd name="connsiteX5" fmla="*/ 980123 w 3071681"/>
              <a:gd name="connsiteY5" fmla="*/ 1376855 h 1431429"/>
              <a:gd name="connsiteX6" fmla="*/ 601750 w 3071681"/>
              <a:gd name="connsiteY6" fmla="*/ 1292772 h 1431429"/>
              <a:gd name="connsiteX7" fmla="*/ 275930 w 3071681"/>
              <a:gd name="connsiteY7" fmla="*/ 1166648 h 1431429"/>
              <a:gd name="connsiteX8" fmla="*/ 65723 w 3071681"/>
              <a:gd name="connsiteY8" fmla="*/ 1093076 h 1431429"/>
              <a:gd name="connsiteX9" fmla="*/ 13171 w 3071681"/>
              <a:gd name="connsiteY9" fmla="*/ 973027 h 1431429"/>
              <a:gd name="connsiteX10" fmla="*/ 2661 w 3071681"/>
              <a:gd name="connsiteY10" fmla="*/ 504497 h 1431429"/>
              <a:gd name="connsiteX11" fmla="*/ 23681 w 3071681"/>
              <a:gd name="connsiteY11" fmla="*/ 325821 h 1431429"/>
              <a:gd name="connsiteX12" fmla="*/ 223378 w 3071681"/>
              <a:gd name="connsiteY12" fmla="*/ 315310 h 1431429"/>
              <a:gd name="connsiteX13" fmla="*/ 2546164 w 3071681"/>
              <a:gd name="connsiteY13" fmla="*/ 0 h 1431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071681" h="1431429">
                <a:moveTo>
                  <a:pt x="3071681" y="157655"/>
                </a:moveTo>
                <a:cubicBezTo>
                  <a:pt x="3006867" y="407275"/>
                  <a:pt x="2942054" y="656896"/>
                  <a:pt x="2850964" y="830317"/>
                </a:cubicBezTo>
                <a:cubicBezTo>
                  <a:pt x="2759874" y="1003738"/>
                  <a:pt x="2668784" y="1103586"/>
                  <a:pt x="2525143" y="1198179"/>
                </a:cubicBezTo>
                <a:cubicBezTo>
                  <a:pt x="2381502" y="1292772"/>
                  <a:pt x="2167792" y="1359338"/>
                  <a:pt x="1989116" y="1397876"/>
                </a:cubicBezTo>
                <a:cubicBezTo>
                  <a:pt x="1810440" y="1436414"/>
                  <a:pt x="1621253" y="1432910"/>
                  <a:pt x="1453088" y="1429407"/>
                </a:cubicBezTo>
                <a:cubicBezTo>
                  <a:pt x="1284923" y="1425904"/>
                  <a:pt x="1122013" y="1399627"/>
                  <a:pt x="980123" y="1376855"/>
                </a:cubicBezTo>
                <a:cubicBezTo>
                  <a:pt x="838233" y="1354083"/>
                  <a:pt x="719115" y="1327807"/>
                  <a:pt x="601750" y="1292772"/>
                </a:cubicBezTo>
                <a:cubicBezTo>
                  <a:pt x="484384" y="1257738"/>
                  <a:pt x="365268" y="1199931"/>
                  <a:pt x="275930" y="1166648"/>
                </a:cubicBezTo>
                <a:cubicBezTo>
                  <a:pt x="186592" y="1133365"/>
                  <a:pt x="109516" y="1125346"/>
                  <a:pt x="65723" y="1093076"/>
                </a:cubicBezTo>
                <a:cubicBezTo>
                  <a:pt x="21930" y="1060806"/>
                  <a:pt x="14156" y="1094936"/>
                  <a:pt x="13171" y="973027"/>
                </a:cubicBezTo>
                <a:cubicBezTo>
                  <a:pt x="12186" y="851118"/>
                  <a:pt x="909" y="612365"/>
                  <a:pt x="2661" y="504497"/>
                </a:cubicBezTo>
                <a:cubicBezTo>
                  <a:pt x="4413" y="396629"/>
                  <a:pt x="-13105" y="357352"/>
                  <a:pt x="23681" y="325821"/>
                </a:cubicBezTo>
                <a:cubicBezTo>
                  <a:pt x="60467" y="294290"/>
                  <a:pt x="223378" y="315310"/>
                  <a:pt x="223378" y="315310"/>
                </a:cubicBezTo>
                <a:lnTo>
                  <a:pt x="2546164" y="0"/>
                </a:lnTo>
              </a:path>
            </a:pathLst>
          </a:custGeom>
          <a:solidFill>
            <a:schemeClr val="tx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rotWithShape="1">
          <a:blip r:embed="rId4" cstate="print">
            <a:extLst>
              <a:ext uri="{28A0092B-C50C-407E-A947-70E740481C1C}">
                <a14:useLocalDpi xmlns:a14="http://schemas.microsoft.com/office/drawing/2010/main" val="0"/>
              </a:ext>
            </a:extLst>
          </a:blip>
          <a:srcRect l="8908" t="7553"/>
          <a:stretch/>
        </p:blipFill>
        <p:spPr>
          <a:xfrm>
            <a:off x="539750" y="1262743"/>
            <a:ext cx="3115180" cy="2677432"/>
          </a:xfrm>
          <a:prstGeom prst="rect">
            <a:avLst/>
          </a:prstGeom>
        </p:spPr>
      </p:pic>
      <p:grpSp>
        <p:nvGrpSpPr>
          <p:cNvPr id="24" name="Group 23"/>
          <p:cNvGrpSpPr/>
          <p:nvPr/>
        </p:nvGrpSpPr>
        <p:grpSpPr>
          <a:xfrm>
            <a:off x="564519" y="3778560"/>
            <a:ext cx="444060" cy="336862"/>
            <a:chOff x="840964" y="3940175"/>
            <a:chExt cx="444060" cy="336862"/>
          </a:xfrm>
        </p:grpSpPr>
        <p:sp>
          <p:nvSpPr>
            <p:cNvPr id="21" name="Freeform 20"/>
            <p:cNvSpPr/>
            <p:nvPr/>
          </p:nvSpPr>
          <p:spPr>
            <a:xfrm>
              <a:off x="907110" y="4111625"/>
              <a:ext cx="312090" cy="165412"/>
            </a:xfrm>
            <a:custGeom>
              <a:avLst/>
              <a:gdLst>
                <a:gd name="connsiteX0" fmla="*/ 312090 w 312090"/>
                <a:gd name="connsiteY0" fmla="*/ 41275 h 165412"/>
                <a:gd name="connsiteX1" fmla="*/ 296215 w 312090"/>
                <a:gd name="connsiteY1" fmla="*/ 117475 h 165412"/>
                <a:gd name="connsiteX2" fmla="*/ 245415 w 312090"/>
                <a:gd name="connsiteY2" fmla="*/ 136525 h 165412"/>
                <a:gd name="connsiteX3" fmla="*/ 191440 w 312090"/>
                <a:gd name="connsiteY3" fmla="*/ 165100 h 165412"/>
                <a:gd name="connsiteX4" fmla="*/ 131115 w 312090"/>
                <a:gd name="connsiteY4" fmla="*/ 149225 h 165412"/>
                <a:gd name="connsiteX5" fmla="*/ 42215 w 312090"/>
                <a:gd name="connsiteY5" fmla="*/ 111125 h 165412"/>
                <a:gd name="connsiteX6" fmla="*/ 26340 w 312090"/>
                <a:gd name="connsiteY6" fmla="*/ 60325 h 165412"/>
                <a:gd name="connsiteX7" fmla="*/ 940 w 312090"/>
                <a:gd name="connsiteY7" fmla="*/ 12700 h 165412"/>
                <a:gd name="connsiteX8" fmla="*/ 26340 w 312090"/>
                <a:gd name="connsiteY8" fmla="*/ 0 h 165412"/>
                <a:gd name="connsiteX9" fmla="*/ 204140 w 312090"/>
                <a:gd name="connsiteY9" fmla="*/ 12700 h 165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2090" h="165412">
                  <a:moveTo>
                    <a:pt x="312090" y="41275"/>
                  </a:moveTo>
                  <a:cubicBezTo>
                    <a:pt x="309708" y="71437"/>
                    <a:pt x="307327" y="101600"/>
                    <a:pt x="296215" y="117475"/>
                  </a:cubicBezTo>
                  <a:cubicBezTo>
                    <a:pt x="285102" y="133350"/>
                    <a:pt x="262877" y="128588"/>
                    <a:pt x="245415" y="136525"/>
                  </a:cubicBezTo>
                  <a:cubicBezTo>
                    <a:pt x="227953" y="144462"/>
                    <a:pt x="210490" y="162983"/>
                    <a:pt x="191440" y="165100"/>
                  </a:cubicBezTo>
                  <a:cubicBezTo>
                    <a:pt x="172390" y="167217"/>
                    <a:pt x="155986" y="158221"/>
                    <a:pt x="131115" y="149225"/>
                  </a:cubicBezTo>
                  <a:cubicBezTo>
                    <a:pt x="106244" y="140229"/>
                    <a:pt x="59677" y="125942"/>
                    <a:pt x="42215" y="111125"/>
                  </a:cubicBezTo>
                  <a:cubicBezTo>
                    <a:pt x="24753" y="96308"/>
                    <a:pt x="33219" y="76729"/>
                    <a:pt x="26340" y="60325"/>
                  </a:cubicBezTo>
                  <a:cubicBezTo>
                    <a:pt x="19461" y="43921"/>
                    <a:pt x="940" y="22754"/>
                    <a:pt x="940" y="12700"/>
                  </a:cubicBezTo>
                  <a:cubicBezTo>
                    <a:pt x="940" y="2646"/>
                    <a:pt x="-7527" y="0"/>
                    <a:pt x="26340" y="0"/>
                  </a:cubicBezTo>
                  <a:cubicBezTo>
                    <a:pt x="60207" y="0"/>
                    <a:pt x="132173" y="6350"/>
                    <a:pt x="204140" y="12700"/>
                  </a:cubicBezTo>
                </a:path>
              </a:pathLst>
            </a:custGeom>
            <a:solidFill>
              <a:schemeClr val="tx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p:cNvPicPr>
              <a:picLocks noChangeAspect="1"/>
            </p:cNvPicPr>
            <p:nvPr/>
          </p:nvPicPr>
          <p:blipFill rotWithShape="1">
            <a:blip r:embed="rId5" cstate="print">
              <a:duotone>
                <a:prstClr val="black"/>
                <a:srgbClr val="B3927F">
                  <a:tint val="45000"/>
                  <a:satMod val="400000"/>
                </a:srgbClr>
              </a:duotone>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l="1273" t="28865" r="86073" b="49919"/>
            <a:stretch/>
          </p:blipFill>
          <p:spPr>
            <a:xfrm>
              <a:off x="840964" y="3940175"/>
              <a:ext cx="444060" cy="313612"/>
            </a:xfrm>
            <a:prstGeom prst="rect">
              <a:avLst/>
            </a:prstGeom>
          </p:spPr>
        </p:pic>
      </p:grpSp>
      <p:grpSp>
        <p:nvGrpSpPr>
          <p:cNvPr id="25" name="Group 24"/>
          <p:cNvGrpSpPr/>
          <p:nvPr/>
        </p:nvGrpSpPr>
        <p:grpSpPr>
          <a:xfrm>
            <a:off x="1030148" y="3834472"/>
            <a:ext cx="304943" cy="260051"/>
            <a:chOff x="1438381" y="4178163"/>
            <a:chExt cx="304943" cy="260051"/>
          </a:xfrm>
        </p:grpSpPr>
        <p:sp>
          <p:nvSpPr>
            <p:cNvPr id="23" name="Freeform 22"/>
            <p:cNvSpPr/>
            <p:nvPr/>
          </p:nvSpPr>
          <p:spPr>
            <a:xfrm>
              <a:off x="1534083" y="4254500"/>
              <a:ext cx="209241" cy="183714"/>
            </a:xfrm>
            <a:custGeom>
              <a:avLst/>
              <a:gdLst>
                <a:gd name="connsiteX0" fmla="*/ 189942 w 209241"/>
                <a:gd name="connsiteY0" fmla="*/ 0 h 183714"/>
                <a:gd name="connsiteX1" fmla="*/ 183592 w 209241"/>
                <a:gd name="connsiteY1" fmla="*/ 63500 h 183714"/>
                <a:gd name="connsiteX2" fmla="*/ 208992 w 209241"/>
                <a:gd name="connsiteY2" fmla="*/ 117475 h 183714"/>
                <a:gd name="connsiteX3" fmla="*/ 189942 w 209241"/>
                <a:gd name="connsiteY3" fmla="*/ 174625 h 183714"/>
                <a:gd name="connsiteX4" fmla="*/ 97867 w 209241"/>
                <a:gd name="connsiteY4" fmla="*/ 177800 h 183714"/>
                <a:gd name="connsiteX5" fmla="*/ 53417 w 209241"/>
                <a:gd name="connsiteY5" fmla="*/ 117475 h 183714"/>
                <a:gd name="connsiteX6" fmla="*/ 18492 w 209241"/>
                <a:gd name="connsiteY6" fmla="*/ 107950 h 183714"/>
                <a:gd name="connsiteX7" fmla="*/ 2617 w 209241"/>
                <a:gd name="connsiteY7" fmla="*/ 66675 h 183714"/>
                <a:gd name="connsiteX8" fmla="*/ 72467 w 209241"/>
                <a:gd name="connsiteY8" fmla="*/ 38100 h 183714"/>
                <a:gd name="connsiteX9" fmla="*/ 120092 w 209241"/>
                <a:gd name="connsiteY9" fmla="*/ 19050 h 18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241" h="183714">
                  <a:moveTo>
                    <a:pt x="189942" y="0"/>
                  </a:moveTo>
                  <a:cubicBezTo>
                    <a:pt x="185179" y="21960"/>
                    <a:pt x="180417" y="43921"/>
                    <a:pt x="183592" y="63500"/>
                  </a:cubicBezTo>
                  <a:cubicBezTo>
                    <a:pt x="186767" y="83079"/>
                    <a:pt x="207934" y="98954"/>
                    <a:pt x="208992" y="117475"/>
                  </a:cubicBezTo>
                  <a:cubicBezTo>
                    <a:pt x="210050" y="135996"/>
                    <a:pt x="208463" y="164571"/>
                    <a:pt x="189942" y="174625"/>
                  </a:cubicBezTo>
                  <a:cubicBezTo>
                    <a:pt x="171421" y="184679"/>
                    <a:pt x="120621" y="187325"/>
                    <a:pt x="97867" y="177800"/>
                  </a:cubicBezTo>
                  <a:cubicBezTo>
                    <a:pt x="75113" y="168275"/>
                    <a:pt x="66646" y="129117"/>
                    <a:pt x="53417" y="117475"/>
                  </a:cubicBezTo>
                  <a:cubicBezTo>
                    <a:pt x="40188" y="105833"/>
                    <a:pt x="26959" y="116417"/>
                    <a:pt x="18492" y="107950"/>
                  </a:cubicBezTo>
                  <a:cubicBezTo>
                    <a:pt x="10025" y="99483"/>
                    <a:pt x="-6379" y="78317"/>
                    <a:pt x="2617" y="66675"/>
                  </a:cubicBezTo>
                  <a:cubicBezTo>
                    <a:pt x="11613" y="55033"/>
                    <a:pt x="72467" y="38100"/>
                    <a:pt x="72467" y="38100"/>
                  </a:cubicBezTo>
                  <a:lnTo>
                    <a:pt x="120092" y="19050"/>
                  </a:lnTo>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rotWithShape="1">
            <a:blip r:embed="rId7" cstate="print">
              <a:duotone>
                <a:prstClr val="black"/>
                <a:srgbClr val="B3927F">
                  <a:tint val="45000"/>
                  <a:satMod val="400000"/>
                </a:srgbClr>
              </a:duotone>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rcRect l="5505" t="63462" r="85813" b="19238"/>
            <a:stretch/>
          </p:blipFill>
          <p:spPr>
            <a:xfrm>
              <a:off x="1438381" y="4178163"/>
              <a:ext cx="304693" cy="255725"/>
            </a:xfrm>
            <a:prstGeom prst="rect">
              <a:avLst/>
            </a:prstGeom>
          </p:spPr>
        </p:pic>
      </p:grpSp>
      <p:grpSp>
        <p:nvGrpSpPr>
          <p:cNvPr id="28" name="Group 27"/>
          <p:cNvGrpSpPr/>
          <p:nvPr/>
        </p:nvGrpSpPr>
        <p:grpSpPr>
          <a:xfrm>
            <a:off x="559368" y="2752769"/>
            <a:ext cx="2945868" cy="1614470"/>
            <a:chOff x="559368" y="2637154"/>
            <a:chExt cx="2945868" cy="1614470"/>
          </a:xfrm>
        </p:grpSpPr>
        <p:sp>
          <p:nvSpPr>
            <p:cNvPr id="26" name="Round Same Side Corner Rectangle 25"/>
            <p:cNvSpPr/>
            <p:nvPr/>
          </p:nvSpPr>
          <p:spPr>
            <a:xfrm rot="5400000">
              <a:off x="1225067" y="1971455"/>
              <a:ext cx="1614470" cy="2945868"/>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633573" y="2654872"/>
              <a:ext cx="2858472" cy="1477328"/>
            </a:xfrm>
            <a:prstGeom prst="rect">
              <a:avLst/>
            </a:prstGeom>
          </p:spPr>
          <p:txBody>
            <a:bodyPr wrap="square">
              <a:spAutoFit/>
            </a:bodyPr>
            <a:lstStyle/>
            <a:p>
              <a:r>
                <a:rPr lang="en-GB" dirty="0"/>
                <a:t>You are going to practise </a:t>
              </a:r>
              <a:br>
                <a:rPr lang="en-GB" dirty="0"/>
              </a:br>
              <a:r>
                <a:rPr lang="en-GB" dirty="0"/>
                <a:t>sharing your thoughts </a:t>
              </a:r>
              <a:br>
                <a:rPr lang="en-GB" dirty="0"/>
              </a:br>
              <a:r>
                <a:rPr lang="en-GB" dirty="0"/>
                <a:t>and feelings respectfully. </a:t>
              </a:r>
              <a:br>
                <a:rPr lang="en-GB" dirty="0"/>
              </a:br>
              <a:r>
                <a:rPr lang="en-GB" dirty="0"/>
                <a:t>This will help you do this </a:t>
              </a:r>
              <a:br>
                <a:rPr lang="en-GB" dirty="0"/>
              </a:br>
              <a:r>
                <a:rPr lang="en-GB" dirty="0"/>
                <a:t>more confidently.</a:t>
              </a:r>
            </a:p>
          </p:txBody>
        </p:sp>
      </p:grpSp>
      <p:grpSp>
        <p:nvGrpSpPr>
          <p:cNvPr id="31" name="Group 30"/>
          <p:cNvGrpSpPr/>
          <p:nvPr/>
        </p:nvGrpSpPr>
        <p:grpSpPr>
          <a:xfrm>
            <a:off x="2590800" y="1563700"/>
            <a:ext cx="3226561" cy="731449"/>
            <a:chOff x="2590800" y="1525600"/>
            <a:chExt cx="3226561" cy="731449"/>
          </a:xfrm>
        </p:grpSpPr>
        <p:sp>
          <p:nvSpPr>
            <p:cNvPr id="29" name="Round Same Side Corner Rectangle 28"/>
            <p:cNvSpPr/>
            <p:nvPr/>
          </p:nvSpPr>
          <p:spPr>
            <a:xfrm rot="16200000">
              <a:off x="3838356" y="278044"/>
              <a:ext cx="731449" cy="3226561"/>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2700657" y="1578020"/>
              <a:ext cx="2766693" cy="646331"/>
            </a:xfrm>
            <a:prstGeom prst="rect">
              <a:avLst/>
            </a:prstGeom>
          </p:spPr>
          <p:txBody>
            <a:bodyPr wrap="square">
              <a:spAutoFit/>
            </a:bodyPr>
            <a:lstStyle/>
            <a:p>
              <a:r>
                <a:rPr lang="en-GB" dirty="0"/>
                <a:t>Let’s look at the thoughts shared below.</a:t>
              </a:r>
            </a:p>
          </p:txBody>
        </p:sp>
      </p:grpSp>
      <p:grpSp>
        <p:nvGrpSpPr>
          <p:cNvPr id="11" name="Group 10"/>
          <p:cNvGrpSpPr/>
          <p:nvPr/>
        </p:nvGrpSpPr>
        <p:grpSpPr>
          <a:xfrm rot="255387">
            <a:off x="5426119" y="1495038"/>
            <a:ext cx="2768752" cy="1914980"/>
            <a:chOff x="5619598" y="-723871"/>
            <a:chExt cx="4370564" cy="3022857"/>
          </a:xfrm>
        </p:grpSpPr>
        <p:sp>
          <p:nvSpPr>
            <p:cNvPr id="9" name="Rounded Rectangle 8"/>
            <p:cNvSpPr/>
            <p:nvPr/>
          </p:nvSpPr>
          <p:spPr>
            <a:xfrm>
              <a:off x="5619598" y="-723871"/>
              <a:ext cx="4349809" cy="3022857"/>
            </a:xfrm>
            <a:prstGeom prst="roundRect">
              <a:avLst>
                <a:gd name="adj" fmla="val 7066"/>
              </a:avLst>
            </a:prstGeom>
            <a:solidFill>
              <a:schemeClr val="tx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00" t="1517" r="51653" b="52432"/>
            <a:stretch/>
          </p:blipFill>
          <p:spPr>
            <a:xfrm>
              <a:off x="5669832" y="-723871"/>
              <a:ext cx="4320330" cy="2978091"/>
            </a:xfrm>
            <a:prstGeom prst="roundRect">
              <a:avLst>
                <a:gd name="adj" fmla="val 7072"/>
              </a:avLst>
            </a:prstGeom>
          </p:spPr>
        </p:pic>
      </p:grpSp>
    </p:spTree>
    <p:extLst>
      <p:ext uri="{BB962C8B-B14F-4D97-AF65-F5344CB8AC3E}">
        <p14:creationId xmlns:p14="http://schemas.microsoft.com/office/powerpoint/2010/main" val="392336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right)">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28"/>
                                        </p:tgtEl>
                                      </p:cBhvr>
                                    </p:animEffect>
                                    <p:set>
                                      <p:cBhvr>
                                        <p:cTn id="12" dur="1" fill="hold">
                                          <p:stCondLst>
                                            <p:cond delay="499"/>
                                          </p:stCondLst>
                                        </p:cTn>
                                        <p:tgtEl>
                                          <p:spTgt spid="28"/>
                                        </p:tgtEl>
                                        <p:attrNameLst>
                                          <p:attrName>style.visibility</p:attrName>
                                        </p:attrNameLst>
                                      </p:cBhvr>
                                      <p:to>
                                        <p:strVal val="hidden"/>
                                      </p:to>
                                    </p:se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right)">
                                      <p:cBhvr>
                                        <p:cTn id="1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5102"/>
          <a:stretch/>
        </p:blipFill>
        <p:spPr>
          <a:xfrm>
            <a:off x="530217" y="1537773"/>
            <a:ext cx="8064500" cy="4841332"/>
          </a:xfrm>
          <a:prstGeom prst="roundRect">
            <a:avLst>
              <a:gd name="adj" fmla="val 2458"/>
            </a:avLst>
          </a:prstGeom>
        </p:spPr>
      </p:pic>
      <p:sp>
        <p:nvSpPr>
          <p:cNvPr id="2" name="Title 1"/>
          <p:cNvSpPr>
            <a:spLocks noGrp="1"/>
          </p:cNvSpPr>
          <p:nvPr>
            <p:ph type="title"/>
          </p:nvPr>
        </p:nvSpPr>
        <p:spPr/>
        <p:txBody>
          <a:bodyPr/>
          <a:lstStyle/>
          <a:p>
            <a:r>
              <a:rPr lang="en-GB" dirty="0">
                <a:latin typeface="+mn-lt"/>
              </a:rPr>
              <a:t>Tricky Times</a:t>
            </a:r>
          </a:p>
        </p:txBody>
      </p:sp>
      <p:pic>
        <p:nvPicPr>
          <p:cNvPr id="3"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grpSp>
        <p:nvGrpSpPr>
          <p:cNvPr id="15" name="Group 14"/>
          <p:cNvGrpSpPr/>
          <p:nvPr/>
        </p:nvGrpSpPr>
        <p:grpSpPr>
          <a:xfrm>
            <a:off x="396732" y="1283396"/>
            <a:ext cx="4613866" cy="715053"/>
            <a:chOff x="396734" y="1331021"/>
            <a:chExt cx="4613866" cy="715053"/>
          </a:xfrm>
        </p:grpSpPr>
        <p:sp>
          <p:nvSpPr>
            <p:cNvPr id="13" name="Round Same Side Corner Rectangle 12"/>
            <p:cNvSpPr/>
            <p:nvPr/>
          </p:nvSpPr>
          <p:spPr>
            <a:xfrm rot="5400000">
              <a:off x="2365483" y="-599042"/>
              <a:ext cx="715053" cy="4575180"/>
            </a:xfrm>
            <a:prstGeom prst="round2Same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396734" y="1357393"/>
              <a:ext cx="4572000" cy="646331"/>
            </a:xfrm>
            <a:prstGeom prst="rect">
              <a:avLst/>
            </a:prstGeom>
          </p:spPr>
          <p:txBody>
            <a:bodyPr>
              <a:spAutoFit/>
            </a:bodyPr>
            <a:lstStyle/>
            <a:p>
              <a:r>
                <a:rPr lang="en-GB" dirty="0">
                  <a:solidFill>
                    <a:schemeClr val="bg1"/>
                  </a:solidFill>
                </a:rPr>
                <a:t>There are times when it can be a bit harder to share our thoughts and feelings:</a:t>
              </a:r>
            </a:p>
          </p:txBody>
        </p:sp>
      </p:grpSp>
      <p:grpSp>
        <p:nvGrpSpPr>
          <p:cNvPr id="28" name="Group 27"/>
          <p:cNvGrpSpPr/>
          <p:nvPr/>
        </p:nvGrpSpPr>
        <p:grpSpPr>
          <a:xfrm>
            <a:off x="6334322" y="4808720"/>
            <a:ext cx="2296215" cy="1592387"/>
            <a:chOff x="3065485" y="2343150"/>
            <a:chExt cx="5538765" cy="4019501"/>
          </a:xfrm>
        </p:grpSpPr>
        <p:sp>
          <p:nvSpPr>
            <p:cNvPr id="8" name="Freeform 7"/>
            <p:cNvSpPr/>
            <p:nvPr/>
          </p:nvSpPr>
          <p:spPr>
            <a:xfrm>
              <a:off x="4112809" y="5218837"/>
              <a:ext cx="4487368" cy="1105714"/>
            </a:xfrm>
            <a:custGeom>
              <a:avLst/>
              <a:gdLst>
                <a:gd name="connsiteX0" fmla="*/ 4485091 w 4487368"/>
                <a:gd name="connsiteY0" fmla="*/ 165963 h 1105714"/>
                <a:gd name="connsiteX1" fmla="*/ 4478741 w 4487368"/>
                <a:gd name="connsiteY1" fmla="*/ 343763 h 1105714"/>
                <a:gd name="connsiteX2" fmla="*/ 4415241 w 4487368"/>
                <a:gd name="connsiteY2" fmla="*/ 413613 h 1105714"/>
                <a:gd name="connsiteX3" fmla="*/ 4224741 w 4487368"/>
                <a:gd name="connsiteY3" fmla="*/ 629513 h 1105714"/>
                <a:gd name="connsiteX4" fmla="*/ 3919941 w 4487368"/>
                <a:gd name="connsiteY4" fmla="*/ 813663 h 1105714"/>
                <a:gd name="connsiteX5" fmla="*/ 3646891 w 4487368"/>
                <a:gd name="connsiteY5" fmla="*/ 953363 h 1105714"/>
                <a:gd name="connsiteX6" fmla="*/ 3596091 w 4487368"/>
                <a:gd name="connsiteY6" fmla="*/ 1093063 h 1105714"/>
                <a:gd name="connsiteX7" fmla="*/ 3367491 w 4487368"/>
                <a:gd name="connsiteY7" fmla="*/ 1074013 h 1105714"/>
                <a:gd name="connsiteX8" fmla="*/ 3386541 w 4487368"/>
                <a:gd name="connsiteY8" fmla="*/ 870813 h 1105714"/>
                <a:gd name="connsiteX9" fmla="*/ 3646891 w 4487368"/>
                <a:gd name="connsiteY9" fmla="*/ 540613 h 1105714"/>
                <a:gd name="connsiteX10" fmla="*/ 3100791 w 4487368"/>
                <a:gd name="connsiteY10" fmla="*/ 343763 h 1105714"/>
                <a:gd name="connsiteX11" fmla="*/ 2586441 w 4487368"/>
                <a:gd name="connsiteY11" fmla="*/ 343763 h 1105714"/>
                <a:gd name="connsiteX12" fmla="*/ 2281641 w 4487368"/>
                <a:gd name="connsiteY12" fmla="*/ 527913 h 1105714"/>
                <a:gd name="connsiteX13" fmla="*/ 2205441 w 4487368"/>
                <a:gd name="connsiteY13" fmla="*/ 959713 h 1105714"/>
                <a:gd name="connsiteX14" fmla="*/ 1945091 w 4487368"/>
                <a:gd name="connsiteY14" fmla="*/ 1029563 h 1105714"/>
                <a:gd name="connsiteX15" fmla="*/ 1303741 w 4487368"/>
                <a:gd name="connsiteY15" fmla="*/ 1099413 h 1105714"/>
                <a:gd name="connsiteX16" fmla="*/ 840191 w 4487368"/>
                <a:gd name="connsiteY16" fmla="*/ 1080363 h 1105714"/>
                <a:gd name="connsiteX17" fmla="*/ 1030691 w 4487368"/>
                <a:gd name="connsiteY17" fmla="*/ 908913 h 1105714"/>
                <a:gd name="connsiteX18" fmla="*/ 1062441 w 4487368"/>
                <a:gd name="connsiteY18" fmla="*/ 489813 h 1105714"/>
                <a:gd name="connsiteX19" fmla="*/ 770341 w 4487368"/>
                <a:gd name="connsiteY19" fmla="*/ 604113 h 1105714"/>
                <a:gd name="connsiteX20" fmla="*/ 319491 w 4487368"/>
                <a:gd name="connsiteY20" fmla="*/ 1004163 h 1105714"/>
                <a:gd name="connsiteX21" fmla="*/ 27391 w 4487368"/>
                <a:gd name="connsiteY21" fmla="*/ 934313 h 1105714"/>
                <a:gd name="connsiteX22" fmla="*/ 1017991 w 4487368"/>
                <a:gd name="connsiteY22" fmla="*/ 70713 h 1105714"/>
                <a:gd name="connsiteX23" fmla="*/ 2180041 w 4487368"/>
                <a:gd name="connsiteY23" fmla="*/ 51663 h 1105714"/>
                <a:gd name="connsiteX24" fmla="*/ 3742141 w 4487368"/>
                <a:gd name="connsiteY24" fmla="*/ 26263 h 1105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487368" h="1105714">
                  <a:moveTo>
                    <a:pt x="4485091" y="165963"/>
                  </a:moveTo>
                  <a:cubicBezTo>
                    <a:pt x="4487737" y="234225"/>
                    <a:pt x="4490383" y="302488"/>
                    <a:pt x="4478741" y="343763"/>
                  </a:cubicBezTo>
                  <a:cubicBezTo>
                    <a:pt x="4467099" y="385038"/>
                    <a:pt x="4415241" y="413613"/>
                    <a:pt x="4415241" y="413613"/>
                  </a:cubicBezTo>
                  <a:cubicBezTo>
                    <a:pt x="4372908" y="461238"/>
                    <a:pt x="4307291" y="562838"/>
                    <a:pt x="4224741" y="629513"/>
                  </a:cubicBezTo>
                  <a:cubicBezTo>
                    <a:pt x="4142191" y="696188"/>
                    <a:pt x="4016249" y="759688"/>
                    <a:pt x="3919941" y="813663"/>
                  </a:cubicBezTo>
                  <a:cubicBezTo>
                    <a:pt x="3823633" y="867638"/>
                    <a:pt x="3700866" y="906796"/>
                    <a:pt x="3646891" y="953363"/>
                  </a:cubicBezTo>
                  <a:cubicBezTo>
                    <a:pt x="3592916" y="999930"/>
                    <a:pt x="3642658" y="1072955"/>
                    <a:pt x="3596091" y="1093063"/>
                  </a:cubicBezTo>
                  <a:cubicBezTo>
                    <a:pt x="3549524" y="1113171"/>
                    <a:pt x="3402416" y="1111055"/>
                    <a:pt x="3367491" y="1074013"/>
                  </a:cubicBezTo>
                  <a:cubicBezTo>
                    <a:pt x="3332566" y="1036971"/>
                    <a:pt x="3339974" y="959713"/>
                    <a:pt x="3386541" y="870813"/>
                  </a:cubicBezTo>
                  <a:cubicBezTo>
                    <a:pt x="3433108" y="781913"/>
                    <a:pt x="3694516" y="628455"/>
                    <a:pt x="3646891" y="540613"/>
                  </a:cubicBezTo>
                  <a:cubicBezTo>
                    <a:pt x="3599266" y="452771"/>
                    <a:pt x="3277533" y="376571"/>
                    <a:pt x="3100791" y="343763"/>
                  </a:cubicBezTo>
                  <a:cubicBezTo>
                    <a:pt x="2924049" y="310955"/>
                    <a:pt x="2722966" y="313071"/>
                    <a:pt x="2586441" y="343763"/>
                  </a:cubicBezTo>
                  <a:cubicBezTo>
                    <a:pt x="2449916" y="374455"/>
                    <a:pt x="2345141" y="425255"/>
                    <a:pt x="2281641" y="527913"/>
                  </a:cubicBezTo>
                  <a:cubicBezTo>
                    <a:pt x="2218141" y="630571"/>
                    <a:pt x="2261533" y="876105"/>
                    <a:pt x="2205441" y="959713"/>
                  </a:cubicBezTo>
                  <a:cubicBezTo>
                    <a:pt x="2149349" y="1043321"/>
                    <a:pt x="2095374" y="1006280"/>
                    <a:pt x="1945091" y="1029563"/>
                  </a:cubicBezTo>
                  <a:cubicBezTo>
                    <a:pt x="1794808" y="1052846"/>
                    <a:pt x="1487891" y="1090946"/>
                    <a:pt x="1303741" y="1099413"/>
                  </a:cubicBezTo>
                  <a:cubicBezTo>
                    <a:pt x="1119591" y="1107880"/>
                    <a:pt x="885699" y="1112113"/>
                    <a:pt x="840191" y="1080363"/>
                  </a:cubicBezTo>
                  <a:cubicBezTo>
                    <a:pt x="794683" y="1048613"/>
                    <a:pt x="993649" y="1007338"/>
                    <a:pt x="1030691" y="908913"/>
                  </a:cubicBezTo>
                  <a:cubicBezTo>
                    <a:pt x="1067733" y="810488"/>
                    <a:pt x="1105833" y="540613"/>
                    <a:pt x="1062441" y="489813"/>
                  </a:cubicBezTo>
                  <a:cubicBezTo>
                    <a:pt x="1019049" y="439013"/>
                    <a:pt x="894166" y="518388"/>
                    <a:pt x="770341" y="604113"/>
                  </a:cubicBezTo>
                  <a:cubicBezTo>
                    <a:pt x="646516" y="689838"/>
                    <a:pt x="443316" y="949130"/>
                    <a:pt x="319491" y="1004163"/>
                  </a:cubicBezTo>
                  <a:cubicBezTo>
                    <a:pt x="195666" y="1059196"/>
                    <a:pt x="-89026" y="1089888"/>
                    <a:pt x="27391" y="934313"/>
                  </a:cubicBezTo>
                  <a:cubicBezTo>
                    <a:pt x="143808" y="778738"/>
                    <a:pt x="659216" y="217821"/>
                    <a:pt x="1017991" y="70713"/>
                  </a:cubicBezTo>
                  <a:cubicBezTo>
                    <a:pt x="1376766" y="-76395"/>
                    <a:pt x="2180041" y="51663"/>
                    <a:pt x="2180041" y="51663"/>
                  </a:cubicBezTo>
                  <a:lnTo>
                    <a:pt x="3742141" y="26263"/>
                  </a:lnTo>
                </a:path>
              </a:pathLst>
            </a:custGeom>
            <a:solidFill>
              <a:schemeClr val="tx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b="18738"/>
            <a:stretch/>
          </p:blipFill>
          <p:spPr>
            <a:xfrm>
              <a:off x="3065485" y="2343150"/>
              <a:ext cx="5538765" cy="3965576"/>
            </a:xfrm>
            <a:prstGeom prst="rect">
              <a:avLst/>
            </a:prstGeom>
          </p:spPr>
        </p:pic>
        <p:sp>
          <p:nvSpPr>
            <p:cNvPr id="9" name="Rectangle 8"/>
            <p:cNvSpPr/>
            <p:nvPr/>
          </p:nvSpPr>
          <p:spPr>
            <a:xfrm>
              <a:off x="3604260" y="6309262"/>
              <a:ext cx="4335780" cy="53389"/>
            </a:xfrm>
            <a:prstGeom prst="rect">
              <a:avLst/>
            </a:prstGeom>
            <a:solidFill>
              <a:srgbClr val="F4EB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 name="Group 30"/>
          <p:cNvGrpSpPr/>
          <p:nvPr/>
        </p:nvGrpSpPr>
        <p:grpSpPr>
          <a:xfrm>
            <a:off x="686095" y="4427702"/>
            <a:ext cx="1891840" cy="1891840"/>
            <a:chOff x="6051378" y="3943350"/>
            <a:chExt cx="1891840" cy="1891840"/>
          </a:xfrm>
        </p:grpSpPr>
        <p:sp>
          <p:nvSpPr>
            <p:cNvPr id="29" name="Oval 28"/>
            <p:cNvSpPr/>
            <p:nvPr/>
          </p:nvSpPr>
          <p:spPr>
            <a:xfrm>
              <a:off x="6051378" y="3943350"/>
              <a:ext cx="1891840" cy="1891840"/>
            </a:xfrm>
            <a:prstGeom prst="ellipse">
              <a:avLst/>
            </a:prstGeom>
            <a:solidFill>
              <a:schemeClr val="accent3">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6117389" y="4427114"/>
              <a:ext cx="1754188" cy="923330"/>
            </a:xfrm>
            <a:prstGeom prst="rect">
              <a:avLst/>
            </a:prstGeom>
          </p:spPr>
          <p:txBody>
            <a:bodyPr wrap="square">
              <a:spAutoFit/>
            </a:bodyPr>
            <a:lstStyle/>
            <a:p>
              <a:pPr algn="ctr"/>
              <a:r>
                <a:rPr lang="en-GB" dirty="0">
                  <a:solidFill>
                    <a:schemeClr val="bg1"/>
                  </a:solidFill>
                  <a:sym typeface="Wingdings" panose="05000000000000000000" pitchFamily="2" charset="2"/>
                </a:rPr>
                <a:t>What could you do in these situations? </a:t>
              </a:r>
            </a:p>
          </p:txBody>
        </p:sp>
      </p:grpSp>
      <p:grpSp>
        <p:nvGrpSpPr>
          <p:cNvPr id="36" name="Group 35"/>
          <p:cNvGrpSpPr/>
          <p:nvPr/>
        </p:nvGrpSpPr>
        <p:grpSpPr>
          <a:xfrm>
            <a:off x="320043" y="2024822"/>
            <a:ext cx="2745442" cy="2745442"/>
            <a:chOff x="6051377" y="3867149"/>
            <a:chExt cx="2745442" cy="2745442"/>
          </a:xfrm>
        </p:grpSpPr>
        <p:sp>
          <p:nvSpPr>
            <p:cNvPr id="37" name="Oval 36"/>
            <p:cNvSpPr/>
            <p:nvPr/>
          </p:nvSpPr>
          <p:spPr>
            <a:xfrm>
              <a:off x="6051377" y="3867149"/>
              <a:ext cx="2745442" cy="2745442"/>
            </a:xfrm>
            <a:prstGeom prst="ellipse">
              <a:avLst/>
            </a:prstGeom>
            <a:solidFill>
              <a:schemeClr val="accent3">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126914" y="4427114"/>
              <a:ext cx="2572422" cy="1754326"/>
            </a:xfrm>
            <a:prstGeom prst="rect">
              <a:avLst/>
            </a:prstGeom>
          </p:spPr>
          <p:txBody>
            <a:bodyPr wrap="square">
              <a:spAutoFit/>
            </a:bodyPr>
            <a:lstStyle/>
            <a:p>
              <a:pPr algn="ctr"/>
              <a:r>
                <a:rPr lang="en-GB" dirty="0">
                  <a:solidFill>
                    <a:schemeClr val="bg1"/>
                  </a:solidFill>
                  <a:sym typeface="Wingdings" panose="05000000000000000000" pitchFamily="2" charset="2"/>
                </a:rPr>
                <a:t>If you are finding it tricky to share your thoughts and feelings, talk to an adult you trust and ask them to help you.</a:t>
              </a:r>
            </a:p>
          </p:txBody>
        </p:sp>
      </p:grpSp>
      <p:grpSp>
        <p:nvGrpSpPr>
          <p:cNvPr id="39" name="Group 38">
            <a:extLst>
              <a:ext uri="{FF2B5EF4-FFF2-40B4-BE49-F238E27FC236}">
                <a16:creationId xmlns:a16="http://schemas.microsoft.com/office/drawing/2014/main" id="{5E034F68-BECC-47FA-A0D8-D4FD13C6C840}"/>
              </a:ext>
            </a:extLst>
          </p:cNvPr>
          <p:cNvGrpSpPr/>
          <p:nvPr/>
        </p:nvGrpSpPr>
        <p:grpSpPr>
          <a:xfrm>
            <a:off x="2985942" y="2016121"/>
            <a:ext cx="3965580" cy="744398"/>
            <a:chOff x="2985944" y="1273429"/>
            <a:chExt cx="3965580" cy="744398"/>
          </a:xfrm>
        </p:grpSpPr>
        <p:sp>
          <p:nvSpPr>
            <p:cNvPr id="40" name="Round Same Side Corner Rectangle 16">
              <a:extLst>
                <a:ext uri="{FF2B5EF4-FFF2-40B4-BE49-F238E27FC236}">
                  <a16:creationId xmlns:a16="http://schemas.microsoft.com/office/drawing/2014/main" id="{B9A84A4C-D8E9-4D25-9941-9AC449B1F691}"/>
                </a:ext>
              </a:extLst>
            </p:cNvPr>
            <p:cNvSpPr/>
            <p:nvPr/>
          </p:nvSpPr>
          <p:spPr>
            <a:xfrm rot="5400000">
              <a:off x="4611207" y="-322489"/>
              <a:ext cx="715053" cy="396558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tangle 40">
              <a:extLst>
                <a:ext uri="{FF2B5EF4-FFF2-40B4-BE49-F238E27FC236}">
                  <a16:creationId xmlns:a16="http://schemas.microsoft.com/office/drawing/2014/main" id="{7133FD61-8422-4F1E-9489-090B3EB797F5}"/>
                </a:ext>
              </a:extLst>
            </p:cNvPr>
            <p:cNvSpPr/>
            <p:nvPr/>
          </p:nvSpPr>
          <p:spPr>
            <a:xfrm>
              <a:off x="3043285" y="1273429"/>
              <a:ext cx="3657600" cy="646331"/>
            </a:xfrm>
            <a:prstGeom prst="rect">
              <a:avLst/>
            </a:prstGeom>
          </p:spPr>
          <p:txBody>
            <a:bodyPr wrap="square">
              <a:spAutoFit/>
            </a:bodyPr>
            <a:lstStyle/>
            <a:p>
              <a:r>
                <a:rPr lang="en-GB" dirty="0">
                  <a:sym typeface="Wingdings" panose="05000000000000000000" pitchFamily="2" charset="2"/>
                </a:rPr>
                <a:t>When you think differently to all of your friends.</a:t>
              </a:r>
            </a:p>
          </p:txBody>
        </p:sp>
      </p:grpSp>
      <p:sp>
        <p:nvSpPr>
          <p:cNvPr id="43" name="Round Same Side Corner Rectangle 19">
            <a:extLst>
              <a:ext uri="{FF2B5EF4-FFF2-40B4-BE49-F238E27FC236}">
                <a16:creationId xmlns:a16="http://schemas.microsoft.com/office/drawing/2014/main" id="{E7244298-C09B-4124-8006-FB8860181A01}"/>
              </a:ext>
            </a:extLst>
          </p:cNvPr>
          <p:cNvSpPr/>
          <p:nvPr/>
        </p:nvSpPr>
        <p:spPr>
          <a:xfrm rot="5400000">
            <a:off x="4514890" y="1322944"/>
            <a:ext cx="954218" cy="3965581"/>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a:extLst>
              <a:ext uri="{FF2B5EF4-FFF2-40B4-BE49-F238E27FC236}">
                <a16:creationId xmlns:a16="http://schemas.microsoft.com/office/drawing/2014/main" id="{8CE48A22-2F82-46DB-BC35-FA8F1C30DDCB}"/>
              </a:ext>
            </a:extLst>
          </p:cNvPr>
          <p:cNvSpPr/>
          <p:nvPr/>
        </p:nvSpPr>
        <p:spPr>
          <a:xfrm>
            <a:off x="3012389" y="2829243"/>
            <a:ext cx="3962401" cy="923330"/>
          </a:xfrm>
          <a:prstGeom prst="rect">
            <a:avLst/>
          </a:prstGeom>
        </p:spPr>
        <p:txBody>
          <a:bodyPr wrap="square">
            <a:spAutoFit/>
          </a:bodyPr>
          <a:lstStyle/>
          <a:p>
            <a:r>
              <a:rPr lang="en-GB" dirty="0">
                <a:sym typeface="Wingdings" panose="05000000000000000000" pitchFamily="2" charset="2"/>
              </a:rPr>
              <a:t>When you are trying to share your thoughts and feelings with someone who doesn’t want to listen.</a:t>
            </a:r>
          </a:p>
        </p:txBody>
      </p:sp>
      <p:sp>
        <p:nvSpPr>
          <p:cNvPr id="45" name="Round Same Side Corner Rectangle 22">
            <a:extLst>
              <a:ext uri="{FF2B5EF4-FFF2-40B4-BE49-F238E27FC236}">
                <a16:creationId xmlns:a16="http://schemas.microsoft.com/office/drawing/2014/main" id="{CD68F1BA-7275-42D4-8BFB-E30E9B613A36}"/>
              </a:ext>
            </a:extLst>
          </p:cNvPr>
          <p:cNvSpPr/>
          <p:nvPr/>
        </p:nvSpPr>
        <p:spPr>
          <a:xfrm rot="5400000">
            <a:off x="4611205" y="2231956"/>
            <a:ext cx="715053" cy="396558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ctangle 45">
            <a:extLst>
              <a:ext uri="{FF2B5EF4-FFF2-40B4-BE49-F238E27FC236}">
                <a16:creationId xmlns:a16="http://schemas.microsoft.com/office/drawing/2014/main" id="{636DBDBD-B926-4DF0-925C-22BB2448C260}"/>
              </a:ext>
            </a:extLst>
          </p:cNvPr>
          <p:cNvSpPr/>
          <p:nvPr/>
        </p:nvSpPr>
        <p:spPr>
          <a:xfrm>
            <a:off x="3044559" y="3880880"/>
            <a:ext cx="3657600" cy="646331"/>
          </a:xfrm>
          <a:prstGeom prst="rect">
            <a:avLst/>
          </a:prstGeom>
        </p:spPr>
        <p:txBody>
          <a:bodyPr wrap="square">
            <a:spAutoFit/>
          </a:bodyPr>
          <a:lstStyle/>
          <a:p>
            <a:r>
              <a:rPr lang="en-GB" dirty="0">
                <a:sym typeface="Wingdings" panose="05000000000000000000" pitchFamily="2" charset="2"/>
              </a:rPr>
              <a:t>When other people are not taking you seriously.</a:t>
            </a:r>
          </a:p>
        </p:txBody>
      </p:sp>
      <p:sp>
        <p:nvSpPr>
          <p:cNvPr id="47" name="Round Same Side Corner Rectangle 25">
            <a:extLst>
              <a:ext uri="{FF2B5EF4-FFF2-40B4-BE49-F238E27FC236}">
                <a16:creationId xmlns:a16="http://schemas.microsoft.com/office/drawing/2014/main" id="{AD90382E-EF9B-472A-ACC0-DC24C1B3F827}"/>
              </a:ext>
            </a:extLst>
          </p:cNvPr>
          <p:cNvSpPr/>
          <p:nvPr/>
        </p:nvSpPr>
        <p:spPr>
          <a:xfrm rot="5400000">
            <a:off x="4591894" y="3070966"/>
            <a:ext cx="753674" cy="3965580"/>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29561427-D0D2-45B5-8A1A-30869D55C892}"/>
              </a:ext>
            </a:extLst>
          </p:cNvPr>
          <p:cNvSpPr/>
          <p:nvPr/>
        </p:nvSpPr>
        <p:spPr>
          <a:xfrm>
            <a:off x="3005185" y="4678301"/>
            <a:ext cx="3733795" cy="646331"/>
          </a:xfrm>
          <a:prstGeom prst="rect">
            <a:avLst/>
          </a:prstGeom>
        </p:spPr>
        <p:txBody>
          <a:bodyPr wrap="square">
            <a:spAutoFit/>
          </a:bodyPr>
          <a:lstStyle/>
          <a:p>
            <a:r>
              <a:rPr lang="en-GB" dirty="0">
                <a:sym typeface="Wingdings" panose="05000000000000000000" pitchFamily="2" charset="2"/>
              </a:rPr>
              <a:t>When other people do not seem interested in what you are saying.</a:t>
            </a:r>
          </a:p>
        </p:txBody>
      </p:sp>
      <p:sp>
        <p:nvSpPr>
          <p:cNvPr id="49" name="Round Same Side Corner Rectangle 32">
            <a:extLst>
              <a:ext uri="{FF2B5EF4-FFF2-40B4-BE49-F238E27FC236}">
                <a16:creationId xmlns:a16="http://schemas.microsoft.com/office/drawing/2014/main" id="{C4198E05-FB4F-4D05-A370-C04B894C0957}"/>
              </a:ext>
            </a:extLst>
          </p:cNvPr>
          <p:cNvSpPr/>
          <p:nvPr/>
        </p:nvSpPr>
        <p:spPr>
          <a:xfrm rot="5400000">
            <a:off x="6689924" y="2861447"/>
            <a:ext cx="2202516" cy="1333446"/>
          </a:xfrm>
          <a:prstGeom prst="round2Same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11F8F9DF-9C74-4EC9-B307-DE27741F74AE}"/>
              </a:ext>
            </a:extLst>
          </p:cNvPr>
          <p:cNvSpPr/>
          <p:nvPr/>
        </p:nvSpPr>
        <p:spPr>
          <a:xfrm>
            <a:off x="7132488" y="2492139"/>
            <a:ext cx="1393823" cy="2031325"/>
          </a:xfrm>
          <a:prstGeom prst="rect">
            <a:avLst/>
          </a:prstGeom>
        </p:spPr>
        <p:txBody>
          <a:bodyPr wrap="square">
            <a:spAutoFit/>
          </a:bodyPr>
          <a:lstStyle/>
          <a:p>
            <a:r>
              <a:rPr lang="en-GB" dirty="0">
                <a:sym typeface="Wingdings" panose="05000000000000000000" pitchFamily="2" charset="2"/>
              </a:rPr>
              <a:t>Share your thoughts in your groups and then </a:t>
            </a:r>
            <a:br>
              <a:rPr lang="en-GB" dirty="0">
                <a:sym typeface="Wingdings" panose="05000000000000000000" pitchFamily="2" charset="2"/>
              </a:rPr>
            </a:br>
            <a:r>
              <a:rPr lang="en-GB" dirty="0">
                <a:sym typeface="Wingdings" panose="05000000000000000000" pitchFamily="2" charset="2"/>
              </a:rPr>
              <a:t>with the class.</a:t>
            </a:r>
          </a:p>
        </p:txBody>
      </p:sp>
    </p:spTree>
    <p:extLst>
      <p:ext uri="{BB962C8B-B14F-4D97-AF65-F5344CB8AC3E}">
        <p14:creationId xmlns:p14="http://schemas.microsoft.com/office/powerpoint/2010/main" val="277165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22" presetClass="exit" presetSubtype="2" fill="hold" nodeType="withEffect">
                                  <p:stCondLst>
                                    <p:cond delay="0"/>
                                  </p:stCondLst>
                                  <p:childTnLst>
                                    <p:animEffect transition="out" filter="wipe(right)">
                                      <p:cBhvr>
                                        <p:cTn id="9" dur="500"/>
                                        <p:tgtEl>
                                          <p:spTgt spid="15"/>
                                        </p:tgtEl>
                                      </p:cBhvr>
                                    </p:animEffect>
                                    <p:set>
                                      <p:cBhvr>
                                        <p:cTn id="10" dur="1" fill="hold">
                                          <p:stCondLst>
                                            <p:cond delay="499"/>
                                          </p:stCondLst>
                                        </p:cTn>
                                        <p:tgtEl>
                                          <p:spTgt spid="15"/>
                                        </p:tgtEl>
                                        <p:attrNameLst>
                                          <p:attrName>style.visibility</p:attrName>
                                        </p:attrNameLst>
                                      </p:cBhvr>
                                      <p:to>
                                        <p:strVal val="hidden"/>
                                      </p:to>
                                    </p:set>
                                  </p:childTnLst>
                                </p:cTn>
                              </p:par>
                            </p:childTnLst>
                          </p:cTn>
                        </p:par>
                        <p:par>
                          <p:cTn id="11" fill="hold">
                            <p:stCondLst>
                              <p:cond delay="500"/>
                            </p:stCondLst>
                            <p:childTnLst>
                              <p:par>
                                <p:cTn id="12" presetID="10" presetClass="exit" presetSubtype="0" fill="hold" nodeType="afterEffect">
                                  <p:stCondLst>
                                    <p:cond delay="0"/>
                                  </p:stCondLst>
                                  <p:childTnLst>
                                    <p:animEffect transition="out" filter="fade">
                                      <p:cBhvr>
                                        <p:cTn id="13" dur="500"/>
                                        <p:tgtEl>
                                          <p:spTgt spid="31"/>
                                        </p:tgtEl>
                                      </p:cBhvr>
                                    </p:animEffect>
                                    <p:set>
                                      <p:cBhvr>
                                        <p:cTn id="14" dur="1" fill="hold">
                                          <p:stCondLst>
                                            <p:cond delay="499"/>
                                          </p:stCondLst>
                                        </p:cTn>
                                        <p:tgtEl>
                                          <p:spTgt spid="31"/>
                                        </p:tgtEl>
                                        <p:attrNameLst>
                                          <p:attrName>style.visibility</p:attrName>
                                        </p:attrNameLst>
                                      </p:cBhvr>
                                      <p:to>
                                        <p:strVal val="hidden"/>
                                      </p:to>
                                    </p:se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left)">
                                      <p:cBhvr>
                                        <p:cTn id="23" dur="500"/>
                                        <p:tgtEl>
                                          <p:spTgt spid="3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xit" presetSubtype="2" fill="hold" nodeType="clickEffect">
                                  <p:stCondLst>
                                    <p:cond delay="0"/>
                                  </p:stCondLst>
                                  <p:childTnLst>
                                    <p:animEffect transition="out" filter="wipe(right)">
                                      <p:cBhvr>
                                        <p:cTn id="27" dur="500"/>
                                        <p:tgtEl>
                                          <p:spTgt spid="39"/>
                                        </p:tgtEl>
                                      </p:cBhvr>
                                    </p:animEffect>
                                    <p:set>
                                      <p:cBhvr>
                                        <p:cTn id="28" dur="1" fill="hold">
                                          <p:stCondLst>
                                            <p:cond delay="499"/>
                                          </p:stCondLst>
                                        </p:cTn>
                                        <p:tgtEl>
                                          <p:spTgt spid="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10" name="Group 9"/>
          <p:cNvGrpSpPr/>
          <p:nvPr/>
        </p:nvGrpSpPr>
        <p:grpSpPr>
          <a:xfrm>
            <a:off x="2877300" y="1628703"/>
            <a:ext cx="2999188" cy="838804"/>
            <a:chOff x="3200276" y="1798108"/>
            <a:chExt cx="2999188" cy="838804"/>
          </a:xfrm>
        </p:grpSpPr>
        <p:sp>
          <p:nvSpPr>
            <p:cNvPr id="6" name="Rounded Rectangular Callout 5"/>
            <p:cNvSpPr/>
            <p:nvPr/>
          </p:nvSpPr>
          <p:spPr>
            <a:xfrm>
              <a:off x="3200276" y="1798108"/>
              <a:ext cx="2999188" cy="838804"/>
            </a:xfrm>
            <a:prstGeom prst="wedgeRoundRectCallout">
              <a:avLst>
                <a:gd name="adj1" fmla="val -58988"/>
                <a:gd name="adj2" fmla="val 34452"/>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3279631" y="1881698"/>
              <a:ext cx="2919833" cy="646331"/>
            </a:xfrm>
            <a:prstGeom prst="rect">
              <a:avLst/>
            </a:prstGeom>
          </p:spPr>
          <p:txBody>
            <a:bodyPr wrap="square">
              <a:spAutoFit/>
            </a:bodyPr>
            <a:lstStyle/>
            <a:p>
              <a:r>
                <a:rPr lang="en-GB" dirty="0"/>
                <a:t>Why are our feelings and thoughts important?</a:t>
              </a:r>
            </a:p>
          </p:txBody>
        </p:sp>
      </p:grpSp>
      <p:grpSp>
        <p:nvGrpSpPr>
          <p:cNvPr id="11" name="Group 10"/>
          <p:cNvGrpSpPr/>
          <p:nvPr/>
        </p:nvGrpSpPr>
        <p:grpSpPr>
          <a:xfrm>
            <a:off x="3903815" y="2720984"/>
            <a:ext cx="2556918" cy="1073112"/>
            <a:chOff x="3200276" y="2852936"/>
            <a:chExt cx="2556918" cy="1073112"/>
          </a:xfrm>
        </p:grpSpPr>
        <p:sp>
          <p:nvSpPr>
            <p:cNvPr id="8" name="Rounded Rectangular Callout 7"/>
            <p:cNvSpPr/>
            <p:nvPr/>
          </p:nvSpPr>
          <p:spPr>
            <a:xfrm>
              <a:off x="3200276" y="2852936"/>
              <a:ext cx="2353236" cy="1073112"/>
            </a:xfrm>
            <a:prstGeom prst="wedgeRoundRectCallout">
              <a:avLst>
                <a:gd name="adj1" fmla="val 59090"/>
                <a:gd name="adj2" fmla="val -3280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279631" y="2936527"/>
              <a:ext cx="2477563" cy="923330"/>
            </a:xfrm>
            <a:prstGeom prst="rect">
              <a:avLst/>
            </a:prstGeom>
          </p:spPr>
          <p:txBody>
            <a:bodyPr wrap="square">
              <a:spAutoFit/>
            </a:bodyPr>
            <a:lstStyle/>
            <a:p>
              <a:r>
                <a:rPr lang="en-GB" dirty="0"/>
                <a:t>How can we explain our thoughts and feelings to others?</a:t>
              </a:r>
            </a:p>
          </p:txBody>
        </p:sp>
      </p:gr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4649" y="1853967"/>
            <a:ext cx="4432839" cy="469441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7547" y="1701795"/>
            <a:ext cx="1601592" cy="4844816"/>
          </a:xfrm>
          <a:prstGeom prst="rect">
            <a:avLst/>
          </a:prstGeom>
        </p:spPr>
      </p:pic>
      <p:grpSp>
        <p:nvGrpSpPr>
          <p:cNvPr id="12" name="Group 11"/>
          <p:cNvGrpSpPr/>
          <p:nvPr/>
        </p:nvGrpSpPr>
        <p:grpSpPr>
          <a:xfrm>
            <a:off x="4233762" y="4052082"/>
            <a:ext cx="2359169" cy="1062126"/>
            <a:chOff x="3387650" y="4876799"/>
            <a:chExt cx="2359169" cy="1062126"/>
          </a:xfrm>
        </p:grpSpPr>
        <p:sp>
          <p:nvSpPr>
            <p:cNvPr id="13" name="Rounded Rectangle 12"/>
            <p:cNvSpPr/>
            <p:nvPr/>
          </p:nvSpPr>
          <p:spPr>
            <a:xfrm>
              <a:off x="3387650" y="4876799"/>
              <a:ext cx="2359169" cy="1062126"/>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3387650" y="4948920"/>
              <a:ext cx="2359169" cy="923330"/>
            </a:xfrm>
            <a:prstGeom prst="rect">
              <a:avLst/>
            </a:prstGeom>
          </p:spPr>
          <p:txBody>
            <a:bodyPr wrap="square">
              <a:spAutoFit/>
            </a:bodyPr>
            <a:lstStyle/>
            <a:p>
              <a:pPr algn="ctr"/>
              <a:r>
                <a:rPr lang="en-GB" dirty="0">
                  <a:solidFill>
                    <a:schemeClr val="bg1"/>
                  </a:solidFill>
                  <a:sym typeface="Wingdings" panose="05000000000000000000" pitchFamily="2" charset="2"/>
                </a:rPr>
                <a:t>What have you learnt today that is going to help you? </a:t>
              </a:r>
            </a:p>
          </p:txBody>
        </p:sp>
      </p:grpSp>
    </p:spTree>
    <p:extLst>
      <p:ext uri="{BB962C8B-B14F-4D97-AF65-F5344CB8AC3E}">
        <p14:creationId xmlns:p14="http://schemas.microsoft.com/office/powerpoint/2010/main" val="270060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8C50660-8A23-479F-9D91-5C026896A6D5}"/>
</file>

<file path=customXml/itemProps2.xml><?xml version="1.0" encoding="utf-8"?>
<ds:datastoreItem xmlns:ds="http://schemas.openxmlformats.org/officeDocument/2006/customXml" ds:itemID="{4B010F77-8FD9-499F-9110-D0511CC0BB6B}"/>
</file>

<file path=customXml/itemProps3.xml><?xml version="1.0" encoding="utf-8"?>
<ds:datastoreItem xmlns:ds="http://schemas.openxmlformats.org/officeDocument/2006/customXml" ds:itemID="{516337B3-D2F5-4847-9F59-D57D7A247126}"/>
</file>

<file path=docProps/app.xml><?xml version="1.0" encoding="utf-8"?>
<Properties xmlns="http://schemas.openxmlformats.org/officeDocument/2006/extended-properties" xmlns:vt="http://schemas.openxmlformats.org/officeDocument/2006/docPropsVTypes">
  <Template/>
  <TotalTime>432</TotalTime>
  <Words>657</Words>
  <Application>Microsoft Office PowerPoint</Application>
  <PresentationFormat>On-screen Show (4:3)</PresentationFormat>
  <Paragraphs>49</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Wingdings</vt:lpstr>
      <vt:lpstr>Tuffy-TTF</vt:lpstr>
      <vt:lpstr>Twinkl SemiBold</vt:lpstr>
      <vt:lpstr>Twinkl</vt:lpstr>
      <vt:lpstr>Sassoon Infant Rg</vt:lpstr>
      <vt:lpstr>Arial</vt:lpstr>
      <vt:lpstr>Office Theme</vt:lpstr>
      <vt:lpstr>PowerPoint Presentation</vt:lpstr>
      <vt:lpstr>PowerPoint Presentation</vt:lpstr>
      <vt:lpstr>The Big Questions</vt:lpstr>
      <vt:lpstr>Thoughts and Feelings</vt:lpstr>
      <vt:lpstr>Thoughts and Feelings</vt:lpstr>
      <vt:lpstr>History</vt:lpstr>
      <vt:lpstr>History</vt:lpstr>
      <vt:lpstr>Speaking Confidently</vt:lpstr>
      <vt:lpstr>How to Speak Up</vt:lpstr>
      <vt:lpstr>Tricky Times</vt:lpstr>
      <vt:lpstr>The Big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Philip Tinkler</dc:creator>
  <cp:lastModifiedBy>Dawn Clarke</cp:lastModifiedBy>
  <cp:revision>46</cp:revision>
  <dcterms:created xsi:type="dcterms:W3CDTF">2019-04-09T11:49:23Z</dcterms:created>
  <dcterms:modified xsi:type="dcterms:W3CDTF">2021-02-10T13:35:49Z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