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notesMasterIdLst>
    <p:notesMasterId r:id="rId10"/>
  </p:notesMasterIdLst>
  <p:sldIdLst>
    <p:sldId id="260" r:id="rId2"/>
    <p:sldId id="268" r:id="rId3"/>
    <p:sldId id="270" r:id="rId4"/>
    <p:sldId id="276" r:id="rId5"/>
    <p:sldId id="277" r:id="rId6"/>
    <p:sldId id="272" r:id="rId7"/>
    <p:sldId id="274" r:id="rId8"/>
    <p:sldId id="269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Rg" panose="02000503030000020003" pitchFamily="50" charset="0"/>
      <p:regular r:id="rId15"/>
      <p:bold r:id="rId16"/>
    </p:embeddedFont>
    <p:embeddedFont>
      <p:font typeface="Twinkl" pitchFamily="2" charset="-18"/>
      <p:regular r:id="rId17"/>
      <p:bold r:id="rId18"/>
    </p:embeddedFont>
    <p:embeddedFont>
      <p:font typeface="Twinkl Light" pitchFamily="2" charset="-18"/>
      <p:regular r:id="rId19"/>
    </p:embeddedFont>
    <p:embeddedFont>
      <p:font typeface="Twinkl SemiBold" pitchFamily="2" charset="-18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-18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-18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-18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-18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-18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 Light" pitchFamily="2" charset="-18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 Light" pitchFamily="2" charset="-18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 Light" pitchFamily="2" charset="-18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 Light" pitchFamily="2" charset="-18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ADF9"/>
    <a:srgbClr val="359BF7"/>
    <a:srgbClr val="10AEE6"/>
    <a:srgbClr val="76D4F6"/>
    <a:srgbClr val="F4AD2C"/>
    <a:srgbClr val="FFD54F"/>
    <a:srgbClr val="E19409"/>
    <a:srgbClr val="9C66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72" y="102"/>
      </p:cViewPr>
      <p:guideLst>
        <p:guide orient="horz" pos="2183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4C962FC-4931-4BE4-AD48-901B1A4FDB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D81BC9-1793-4046-B440-8C536B62963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92D233-CDA0-4C37-B137-F59EF46B0A47}" type="datetimeFigureOut">
              <a:rPr lang="en-GB"/>
              <a:pPr>
                <a:defRPr/>
              </a:pPr>
              <a:t>09/07/2020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D655AA9-7963-4E52-83A5-BEF281E5353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53DE30F-FC1E-42F6-8CBB-D5CD8D5698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31D188-D28C-4010-AD03-F8F91905DEC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0AF1A9-C776-4053-B2C0-4E8BAB5610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4B925B9-F68C-4E34-9D09-1EF8C1070E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5EE087-2677-45C2-B703-4E846E9DAF1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5635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4BD0B1D-16FD-4E45-8EBC-F73487CFB6CB}"/>
              </a:ext>
            </a:extLst>
          </p:cNvPr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C431A93-EA63-4BC4-8613-DF2D8489EE94}"/>
              </a:ext>
            </a:extLst>
          </p:cNvPr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45338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9351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4B0D00D-83F2-4129-B094-EDECA1BC695D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9251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B77152-BC12-462C-B7C8-B15C51AD64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7488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5" r:id="rId3"/>
    <p:sldLayoutId id="2147483748" r:id="rId4"/>
    <p:sldLayoutId id="2147483749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/resources/electricity-physics-physical-science-science-fifth-grade-us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/resources/electricity-physics-physical-science-science-fifth-grade-usa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450E9A4-AF0E-4E41-BCD1-055AFA8F330B}"/>
              </a:ext>
            </a:extLst>
          </p:cNvPr>
          <p:cNvSpPr/>
          <p:nvPr/>
        </p:nvSpPr>
        <p:spPr>
          <a:xfrm>
            <a:off x="473075" y="690563"/>
            <a:ext cx="8196263" cy="1816100"/>
          </a:xfrm>
          <a:prstGeom prst="rect">
            <a:avLst/>
          </a:prstGeom>
          <a:solidFill>
            <a:srgbClr val="0076B0">
              <a:alpha val="89804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6147" name="Title 7">
            <a:extLst>
              <a:ext uri="{FF2B5EF4-FFF2-40B4-BE49-F238E27FC236}">
                <a16:creationId xmlns:a16="http://schemas.microsoft.com/office/drawing/2014/main" id="{2E483F4C-0707-4B2C-B935-ABD51C3C8209}"/>
              </a:ext>
            </a:extLst>
          </p:cNvPr>
          <p:cNvSpPr>
            <a:spLocks/>
          </p:cNvSpPr>
          <p:nvPr/>
        </p:nvSpPr>
        <p:spPr bwMode="auto">
          <a:xfrm>
            <a:off x="698500" y="796925"/>
            <a:ext cx="7761288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algn="ctr" eaLnBrk="1" hangingPunct="1"/>
            <a:r>
              <a:rPr lang="en-GB" altLang="en-US" sz="4400" b="1">
                <a:solidFill>
                  <a:schemeClr val="bg1"/>
                </a:solidFill>
                <a:latin typeface="Twinkl" pitchFamily="2" charset="-18"/>
              </a:rPr>
              <a:t>Introduction to Circuits</a:t>
            </a:r>
            <a:endParaRPr lang="en-GB" altLang="en-US" sz="4200" b="1">
              <a:solidFill>
                <a:schemeClr val="bg1"/>
              </a:solidFill>
              <a:latin typeface="Twinkl" pitchFamily="2" charset="-18"/>
              <a:cs typeface="Clear Sans Medium" panose="020B0604020202020204" pitchFamily="34" charset="0"/>
            </a:endParaRP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37F7659C-378B-4A0F-8071-C2B157587920}"/>
              </a:ext>
            </a:extLst>
          </p:cNvPr>
          <p:cNvSpPr/>
          <p:nvPr/>
        </p:nvSpPr>
        <p:spPr>
          <a:xfrm>
            <a:off x="3968750" y="5427663"/>
            <a:ext cx="1157288" cy="804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2A9ECBF3-B42A-479D-B7D8-337D95500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16038"/>
            <a:ext cx="77755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Everyday we see lots of different symbols. What are these symbols and what do they represent?</a:t>
            </a:r>
          </a:p>
        </p:txBody>
      </p:sp>
      <p:sp>
        <p:nvSpPr>
          <p:cNvPr id="7171" name="Rectangle 8">
            <a:extLst>
              <a:ext uri="{FF2B5EF4-FFF2-40B4-BE49-F238E27FC236}">
                <a16:creationId xmlns:a16="http://schemas.microsoft.com/office/drawing/2014/main" id="{733F8306-D0D4-44C9-8DD8-3750AE0BA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algn="ctr" eaLnBrk="1" hangingPunct="1"/>
            <a:r>
              <a:rPr lang="en-GB" altLang="en-US" sz="3600" b="1">
                <a:solidFill>
                  <a:srgbClr val="0076B0"/>
                </a:solidFill>
                <a:latin typeface="Twinkl" pitchFamily="2" charset="-18"/>
                <a:cs typeface="Clear Sans Light" panose="020B0604020202020204" pitchFamily="34" charset="0"/>
              </a:rPr>
              <a:t>Starter: Symbols</a:t>
            </a:r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219F03EC-45D5-4BD2-A243-67AC16A11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38" y="2130425"/>
            <a:ext cx="2198687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6">
            <a:extLst>
              <a:ext uri="{FF2B5EF4-FFF2-40B4-BE49-F238E27FC236}">
                <a16:creationId xmlns:a16="http://schemas.microsoft.com/office/drawing/2014/main" id="{088C5035-61E9-48F5-86A5-547DE86D4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25" y="2187575"/>
            <a:ext cx="129698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9">
            <a:extLst>
              <a:ext uri="{FF2B5EF4-FFF2-40B4-BE49-F238E27FC236}">
                <a16:creationId xmlns:a16="http://schemas.microsoft.com/office/drawing/2014/main" id="{4CAA83E5-004B-48BB-9142-27A651532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4826000"/>
            <a:ext cx="25431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13">
            <a:extLst>
              <a:ext uri="{FF2B5EF4-FFF2-40B4-BE49-F238E27FC236}">
                <a16:creationId xmlns:a16="http://schemas.microsoft.com/office/drawing/2014/main" id="{AC235AFB-CD5C-4A4C-8CF6-4C8876EB4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4364038"/>
            <a:ext cx="1411287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62D48655-8155-450E-B203-426DBE4D3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463" y="2032000"/>
            <a:ext cx="1604962" cy="213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9E06939F-9105-4B57-AC08-0A426F3D7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4237038"/>
            <a:ext cx="1666875" cy="166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E5D2C69C-5C1B-4E6E-821A-8CEE23BD05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16038"/>
            <a:ext cx="77755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Electrical circuits are often represented by circuit diagrams. Instead of</a:t>
            </a:r>
          </a:p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spending a lot of time creating very artistic drawings of circuits, we use</a:t>
            </a:r>
          </a:p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standard symbols that are much simpler. They are also easier to draw and</a:t>
            </a:r>
          </a:p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interpret.</a:t>
            </a:r>
          </a:p>
        </p:txBody>
      </p:sp>
      <p:sp>
        <p:nvSpPr>
          <p:cNvPr id="8195" name="Rectangle 8">
            <a:extLst>
              <a:ext uri="{FF2B5EF4-FFF2-40B4-BE49-F238E27FC236}">
                <a16:creationId xmlns:a16="http://schemas.microsoft.com/office/drawing/2014/main" id="{31AA6F97-8A78-44EE-BC99-C8E5EB7D4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algn="ctr" eaLnBrk="1" hangingPunct="1"/>
            <a:r>
              <a:rPr lang="en-GB" altLang="en-US" sz="3600" b="1">
                <a:solidFill>
                  <a:srgbClr val="0076B0"/>
                </a:solidFill>
                <a:latin typeface="Twinkl" pitchFamily="2" charset="-18"/>
                <a:cs typeface="Clear Sans Light" panose="020B0604020202020204" pitchFamily="34" charset="0"/>
              </a:rPr>
              <a:t>Scientific Circuit Symbols Quiz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0C5B14-AFD4-4D3D-AB2E-4F35F09E1DCB}"/>
              </a:ext>
            </a:extLst>
          </p:cNvPr>
          <p:cNvSpPr/>
          <p:nvPr/>
        </p:nvSpPr>
        <p:spPr>
          <a:xfrm>
            <a:off x="822325" y="2705100"/>
            <a:ext cx="3398838" cy="1216025"/>
          </a:xfrm>
          <a:prstGeom prst="rect">
            <a:avLst/>
          </a:prstGeom>
          <a:solidFill>
            <a:srgbClr val="86A2FA"/>
          </a:solidFill>
          <a:ln w="28575">
            <a:solidFill>
              <a:srgbClr val="0076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sz="1600" dirty="0">
                <a:solidFill>
                  <a:schemeClr val="bg1"/>
                </a:solidFill>
                <a:latin typeface="+mj-lt"/>
              </a:rPr>
              <a:t>The symbols represent</a:t>
            </a:r>
          </a:p>
          <a:p>
            <a:pPr algn="ctr">
              <a:defRPr/>
            </a:pPr>
            <a:r>
              <a:rPr lang="en-GB" sz="1600" dirty="0">
                <a:solidFill>
                  <a:schemeClr val="bg1"/>
                </a:solidFill>
                <a:latin typeface="+mj-lt"/>
              </a:rPr>
              <a:t>components such as a bulb,</a:t>
            </a:r>
          </a:p>
          <a:p>
            <a:pPr algn="ctr">
              <a:defRPr/>
            </a:pPr>
            <a:r>
              <a:rPr lang="en-GB" sz="1600" dirty="0">
                <a:solidFill>
                  <a:schemeClr val="bg1"/>
                </a:solidFill>
                <a:latin typeface="+mj-lt"/>
              </a:rPr>
              <a:t>ammeter, and voltmeter that can</a:t>
            </a:r>
          </a:p>
          <a:p>
            <a:pPr algn="ctr">
              <a:defRPr/>
            </a:pPr>
            <a:r>
              <a:rPr lang="en-GB" sz="1600" dirty="0">
                <a:solidFill>
                  <a:schemeClr val="bg1"/>
                </a:solidFill>
                <a:latin typeface="+mj-lt"/>
              </a:rPr>
              <a:t>be used in a circuit diagram.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4619B2-0E04-419B-944E-B7750BFEFEB9}"/>
              </a:ext>
            </a:extLst>
          </p:cNvPr>
          <p:cNvSpPr/>
          <p:nvPr/>
        </p:nvSpPr>
        <p:spPr>
          <a:xfrm>
            <a:off x="822325" y="4151313"/>
            <a:ext cx="3398838" cy="10826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sz="1600" dirty="0">
                <a:solidFill>
                  <a:schemeClr val="bg1"/>
                </a:solidFill>
                <a:latin typeface="+mj-lt"/>
              </a:rPr>
              <a:t>Circuits can be drawn in a series</a:t>
            </a:r>
          </a:p>
          <a:p>
            <a:pPr algn="ctr">
              <a:defRPr/>
            </a:pPr>
            <a:r>
              <a:rPr lang="en-GB" sz="1600" dirty="0">
                <a:solidFill>
                  <a:schemeClr val="bg1"/>
                </a:solidFill>
                <a:latin typeface="+mj-lt"/>
              </a:rPr>
              <a:t>where one component comes after</a:t>
            </a:r>
          </a:p>
          <a:p>
            <a:pPr algn="ctr">
              <a:defRPr/>
            </a:pPr>
            <a:r>
              <a:rPr lang="en-GB" sz="1600" dirty="0">
                <a:solidFill>
                  <a:schemeClr val="bg1"/>
                </a:solidFill>
                <a:latin typeface="+mj-lt"/>
              </a:rPr>
              <a:t>the other or in parallel.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5CC715-E7D5-4D8B-BF3E-905B8B833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838" y="2424113"/>
            <a:ext cx="26654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754D6B-4942-464A-A79D-61CF7E2E1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75" y="3706813"/>
            <a:ext cx="2303463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9A11FC-F3EB-469F-AEF0-5B200126F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74" t="79520" r="23886"/>
          <a:stretch>
            <a:fillRect/>
          </a:stretch>
        </p:blipFill>
        <p:spPr bwMode="auto">
          <a:xfrm>
            <a:off x="5173663" y="4862513"/>
            <a:ext cx="21971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058F84A0-71E1-4BBD-9637-4C2AA34148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16038"/>
            <a:ext cx="77755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Match the parts of a circuit with their scientific symbols. </a:t>
            </a:r>
          </a:p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(Sometimes there will be more than one symbol for a circuit part.)</a:t>
            </a:r>
          </a:p>
        </p:txBody>
      </p:sp>
      <p:sp>
        <p:nvSpPr>
          <p:cNvPr id="9219" name="Rectangle 8">
            <a:extLst>
              <a:ext uri="{FF2B5EF4-FFF2-40B4-BE49-F238E27FC236}">
                <a16:creationId xmlns:a16="http://schemas.microsoft.com/office/drawing/2014/main" id="{8E893237-61F2-420D-935C-E5C3644CAD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538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algn="ctr" eaLnBrk="1" hangingPunct="1"/>
            <a:r>
              <a:rPr lang="en-GB" altLang="en-US" sz="3600" b="1">
                <a:solidFill>
                  <a:srgbClr val="0076B0"/>
                </a:solidFill>
                <a:latin typeface="Twinkl" pitchFamily="2" charset="-18"/>
                <a:cs typeface="Clear Sans Light" panose="020B0604020202020204" pitchFamily="34" charset="0"/>
              </a:rPr>
              <a:t>Scientific Circuit Symbols Quiz</a:t>
            </a:r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C44D2A02-C199-4B97-8AD1-E6BDE7BFC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2617788"/>
            <a:ext cx="141922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>
            <a:extLst>
              <a:ext uri="{FF2B5EF4-FFF2-40B4-BE49-F238E27FC236}">
                <a16:creationId xmlns:a16="http://schemas.microsoft.com/office/drawing/2014/main" id="{7089D47A-81A2-460A-B12C-2C5E0694D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063" y="2251075"/>
            <a:ext cx="1470025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2">
            <a:extLst>
              <a:ext uri="{FF2B5EF4-FFF2-40B4-BE49-F238E27FC236}">
                <a16:creationId xmlns:a16="http://schemas.microsoft.com/office/drawing/2014/main" id="{66740FE2-0E8D-4C3E-877F-CDE1721CB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5126038"/>
            <a:ext cx="157480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4">
            <a:extLst>
              <a:ext uri="{FF2B5EF4-FFF2-40B4-BE49-F238E27FC236}">
                <a16:creationId xmlns:a16="http://schemas.microsoft.com/office/drawing/2014/main" id="{2C602A65-818E-44F7-92F9-8A3AE113D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363" y="4708525"/>
            <a:ext cx="1328737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6">
            <a:extLst>
              <a:ext uri="{FF2B5EF4-FFF2-40B4-BE49-F238E27FC236}">
                <a16:creationId xmlns:a16="http://schemas.microsoft.com/office/drawing/2014/main" id="{D3999787-7562-40CD-ABFA-6C382C2D3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225" y="1924050"/>
            <a:ext cx="2346325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5" name="Group 27">
            <a:extLst>
              <a:ext uri="{FF2B5EF4-FFF2-40B4-BE49-F238E27FC236}">
                <a16:creationId xmlns:a16="http://schemas.microsoft.com/office/drawing/2014/main" id="{DFECAC1F-B96F-4164-A13B-2FCE3A1DC913}"/>
              </a:ext>
            </a:extLst>
          </p:cNvPr>
          <p:cNvGrpSpPr>
            <a:grpSpLocks/>
          </p:cNvGrpSpPr>
          <p:nvPr/>
        </p:nvGrpSpPr>
        <p:grpSpPr bwMode="auto">
          <a:xfrm>
            <a:off x="2878138" y="4459288"/>
            <a:ext cx="1327150" cy="574675"/>
            <a:chOff x="1015068" y="3943349"/>
            <a:chExt cx="1728132" cy="747665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9448007-9DD4-49D6-B282-B905349FFE43}"/>
                </a:ext>
              </a:extLst>
            </p:cNvPr>
            <p:cNvCxnSpPr>
              <a:cxnSpLocks/>
            </p:cNvCxnSpPr>
            <p:nvPr/>
          </p:nvCxnSpPr>
          <p:spPr>
            <a:xfrm>
              <a:off x="1015068" y="4302724"/>
              <a:ext cx="1728132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83BCDE8E-8ED4-41EF-B54C-F01BCDC587FA}"/>
                </a:ext>
              </a:extLst>
            </p:cNvPr>
            <p:cNvSpPr/>
            <p:nvPr/>
          </p:nvSpPr>
          <p:spPr>
            <a:xfrm>
              <a:off x="1504980" y="3943349"/>
              <a:ext cx="748306" cy="74766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800" dirty="0">
                <a:solidFill>
                  <a:schemeClr val="tx1"/>
                </a:solidFill>
                <a:latin typeface="+mj-lt"/>
              </a:endParaRPr>
            </a:p>
          </p:txBody>
        </p:sp>
      </p:grp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8E4B0CF-0EED-4093-BD14-3E50C5E20F99}"/>
              </a:ext>
            </a:extLst>
          </p:cNvPr>
          <p:cNvCxnSpPr>
            <a:cxnSpLocks/>
          </p:cNvCxnSpPr>
          <p:nvPr/>
        </p:nvCxnSpPr>
        <p:spPr>
          <a:xfrm>
            <a:off x="2338388" y="2376488"/>
            <a:ext cx="132715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27" name="Group 34">
            <a:extLst>
              <a:ext uri="{FF2B5EF4-FFF2-40B4-BE49-F238E27FC236}">
                <a16:creationId xmlns:a16="http://schemas.microsoft.com/office/drawing/2014/main" id="{F8E28F42-4051-424D-9777-F36A324C7F61}"/>
              </a:ext>
            </a:extLst>
          </p:cNvPr>
          <p:cNvGrpSpPr>
            <a:grpSpLocks/>
          </p:cNvGrpSpPr>
          <p:nvPr/>
        </p:nvGrpSpPr>
        <p:grpSpPr bwMode="auto">
          <a:xfrm>
            <a:off x="1001713" y="4014788"/>
            <a:ext cx="1328737" cy="574675"/>
            <a:chOff x="1015068" y="3949547"/>
            <a:chExt cx="1728132" cy="747665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32EFC046-C67F-4BEC-B97C-80658FFC4071}"/>
                </a:ext>
              </a:extLst>
            </p:cNvPr>
            <p:cNvCxnSpPr>
              <a:cxnSpLocks/>
            </p:cNvCxnSpPr>
            <p:nvPr/>
          </p:nvCxnSpPr>
          <p:spPr>
            <a:xfrm>
              <a:off x="1015068" y="4302725"/>
              <a:ext cx="1728132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956D788F-B8C6-4878-9ED1-1C69A0BD369D}"/>
                </a:ext>
              </a:extLst>
            </p:cNvPr>
            <p:cNvSpPr/>
            <p:nvPr/>
          </p:nvSpPr>
          <p:spPr>
            <a:xfrm>
              <a:off x="1504395" y="3949547"/>
              <a:ext cx="747412" cy="74766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800" dirty="0">
                <a:solidFill>
                  <a:schemeClr val="tx1"/>
                </a:solidFill>
                <a:latin typeface="+mj-lt"/>
              </a:endParaRPr>
            </a:p>
          </p:txBody>
        </p:sp>
      </p:grp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4891C3C-90A7-4AFB-828F-A470F8F025F2}"/>
              </a:ext>
            </a:extLst>
          </p:cNvPr>
          <p:cNvCxnSpPr>
            <a:cxnSpLocks/>
            <a:stCxn id="30" idx="1"/>
            <a:endCxn id="30" idx="5"/>
          </p:cNvCxnSpPr>
          <p:nvPr/>
        </p:nvCxnSpPr>
        <p:spPr>
          <a:xfrm>
            <a:off x="3338513" y="4543425"/>
            <a:ext cx="406400" cy="406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070995BB-3289-43EB-AD0D-BE9F4B062463}"/>
              </a:ext>
            </a:extLst>
          </p:cNvPr>
          <p:cNvCxnSpPr>
            <a:cxnSpLocks/>
            <a:stCxn id="30" idx="3"/>
            <a:endCxn id="30" idx="7"/>
          </p:cNvCxnSpPr>
          <p:nvPr/>
        </p:nvCxnSpPr>
        <p:spPr>
          <a:xfrm flipV="1">
            <a:off x="3338513" y="4543425"/>
            <a:ext cx="406400" cy="406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2D2F353-B23B-46A8-BA0B-203A6499528B}"/>
              </a:ext>
            </a:extLst>
          </p:cNvPr>
          <p:cNvCxnSpPr>
            <a:cxnSpLocks/>
          </p:cNvCxnSpPr>
          <p:nvPr/>
        </p:nvCxnSpPr>
        <p:spPr>
          <a:xfrm>
            <a:off x="1385888" y="4295775"/>
            <a:ext cx="1143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E675F1FC-7540-4D1B-AC6A-5509322769FB}"/>
              </a:ext>
            </a:extLst>
          </p:cNvPr>
          <p:cNvCxnSpPr>
            <a:cxnSpLocks/>
          </p:cNvCxnSpPr>
          <p:nvPr/>
        </p:nvCxnSpPr>
        <p:spPr>
          <a:xfrm>
            <a:off x="1838325" y="4283075"/>
            <a:ext cx="1143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Arc 45">
            <a:extLst>
              <a:ext uri="{FF2B5EF4-FFF2-40B4-BE49-F238E27FC236}">
                <a16:creationId xmlns:a16="http://schemas.microsoft.com/office/drawing/2014/main" id="{C97C6D3D-600A-435B-BBB7-EAF8550AEF14}"/>
              </a:ext>
            </a:extLst>
          </p:cNvPr>
          <p:cNvSpPr/>
          <p:nvPr/>
        </p:nvSpPr>
        <p:spPr>
          <a:xfrm rot="16200000">
            <a:off x="1483520" y="4094956"/>
            <a:ext cx="373062" cy="371475"/>
          </a:xfrm>
          <a:prstGeom prst="arc">
            <a:avLst>
              <a:gd name="adj1" fmla="val 16123515"/>
              <a:gd name="adj2" fmla="val 5361097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9233" name="Group 73">
            <a:extLst>
              <a:ext uri="{FF2B5EF4-FFF2-40B4-BE49-F238E27FC236}">
                <a16:creationId xmlns:a16="http://schemas.microsoft.com/office/drawing/2014/main" id="{CEA413FD-5E11-47B4-A469-654F00BF0B02}"/>
              </a:ext>
            </a:extLst>
          </p:cNvPr>
          <p:cNvGrpSpPr>
            <a:grpSpLocks/>
          </p:cNvGrpSpPr>
          <p:nvPr/>
        </p:nvGrpSpPr>
        <p:grpSpPr bwMode="auto">
          <a:xfrm>
            <a:off x="4775200" y="3868738"/>
            <a:ext cx="1698625" cy="317500"/>
            <a:chOff x="4775812" y="3868542"/>
            <a:chExt cx="1697833" cy="317064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A81EF822-975F-4646-8DC5-34398CE6793F}"/>
                </a:ext>
              </a:extLst>
            </p:cNvPr>
            <p:cNvCxnSpPr>
              <a:cxnSpLocks/>
            </p:cNvCxnSpPr>
            <p:nvPr/>
          </p:nvCxnSpPr>
          <p:spPr>
            <a:xfrm>
              <a:off x="5842115" y="4031829"/>
              <a:ext cx="631530" cy="475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E809A3C0-B007-486A-9BD0-F5692CA49949}"/>
                </a:ext>
              </a:extLst>
            </p:cNvPr>
            <p:cNvCxnSpPr>
              <a:cxnSpLocks/>
              <a:endCxn id="59" idx="6"/>
            </p:cNvCxnSpPr>
            <p:nvPr/>
          </p:nvCxnSpPr>
          <p:spPr>
            <a:xfrm flipV="1">
              <a:off x="4775812" y="4027074"/>
              <a:ext cx="609316" cy="4755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99B75CFA-7076-41EC-A658-C21046E6A83D}"/>
                </a:ext>
              </a:extLst>
            </p:cNvPr>
            <p:cNvSpPr/>
            <p:nvPr/>
          </p:nvSpPr>
          <p:spPr>
            <a:xfrm>
              <a:off x="5067776" y="3868542"/>
              <a:ext cx="317352" cy="31706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8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5115A609-87A6-4529-8A6B-42AF4C78C3E4}"/>
                </a:ext>
              </a:extLst>
            </p:cNvPr>
            <p:cNvSpPr/>
            <p:nvPr/>
          </p:nvSpPr>
          <p:spPr>
            <a:xfrm>
              <a:off x="5842115" y="3868542"/>
              <a:ext cx="315766" cy="31706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800" dirty="0">
                <a:solidFill>
                  <a:schemeClr val="tx1"/>
                </a:solidFill>
                <a:latin typeface="+mj-lt"/>
              </a:endParaRPr>
            </a:p>
          </p:txBody>
        </p: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E02B76BE-5F27-4D44-A00A-7A07DFCADF64}"/>
                </a:ext>
              </a:extLst>
            </p:cNvPr>
            <p:cNvCxnSpPr>
              <a:cxnSpLocks/>
              <a:endCxn id="60" idx="3"/>
            </p:cNvCxnSpPr>
            <p:nvPr/>
          </p:nvCxnSpPr>
          <p:spPr>
            <a:xfrm>
              <a:off x="5356566" y="3949393"/>
              <a:ext cx="531565" cy="19023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34" name="Group 71">
            <a:extLst>
              <a:ext uri="{FF2B5EF4-FFF2-40B4-BE49-F238E27FC236}">
                <a16:creationId xmlns:a16="http://schemas.microsoft.com/office/drawing/2014/main" id="{795F3B47-D288-4647-944C-EE31C9DE5E0E}"/>
              </a:ext>
            </a:extLst>
          </p:cNvPr>
          <p:cNvGrpSpPr>
            <a:grpSpLocks/>
          </p:cNvGrpSpPr>
          <p:nvPr/>
        </p:nvGrpSpPr>
        <p:grpSpPr bwMode="auto">
          <a:xfrm>
            <a:off x="5842000" y="5018088"/>
            <a:ext cx="719138" cy="855662"/>
            <a:chOff x="5990168" y="4692982"/>
            <a:chExt cx="632235" cy="752480"/>
          </a:xfrm>
        </p:grpSpPr>
        <p:sp>
          <p:nvSpPr>
            <p:cNvPr id="69" name="Chord 68">
              <a:extLst>
                <a:ext uri="{FF2B5EF4-FFF2-40B4-BE49-F238E27FC236}">
                  <a16:creationId xmlns:a16="http://schemas.microsoft.com/office/drawing/2014/main" id="{274E7078-01AE-43DB-81A3-0F64F8E250D8}"/>
                </a:ext>
              </a:extLst>
            </p:cNvPr>
            <p:cNvSpPr/>
            <p:nvPr/>
          </p:nvSpPr>
          <p:spPr>
            <a:xfrm rot="17522692">
              <a:off x="5990076" y="4693074"/>
              <a:ext cx="632418" cy="632235"/>
            </a:xfrm>
            <a:prstGeom prst="chord">
              <a:avLst>
                <a:gd name="adj1" fmla="val 3508161"/>
                <a:gd name="adj2" fmla="val 15413647"/>
              </a:avLst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C1247395-D243-4743-90F0-6FB40375FC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78095" y="5219299"/>
              <a:ext cx="0" cy="22616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A5ACC214-5149-4026-9A7D-F25C6F8787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28893" y="5219299"/>
              <a:ext cx="0" cy="22616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235" name="Shape 100">
            <a:extLst>
              <a:ext uri="{FF2B5EF4-FFF2-40B4-BE49-F238E27FC236}">
                <a16:creationId xmlns:a16="http://schemas.microsoft.com/office/drawing/2014/main" id="{FFF6C2D1-6A51-43B8-AE73-C941E2A11386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0" y="3465513"/>
            <a:ext cx="1671638" cy="48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36" name="Group 74">
            <a:extLst>
              <a:ext uri="{FF2B5EF4-FFF2-40B4-BE49-F238E27FC236}">
                <a16:creationId xmlns:a16="http://schemas.microsoft.com/office/drawing/2014/main" id="{0C1064A8-176D-4E20-8DAD-47D1A140EBDD}"/>
              </a:ext>
            </a:extLst>
          </p:cNvPr>
          <p:cNvGrpSpPr>
            <a:grpSpLocks/>
          </p:cNvGrpSpPr>
          <p:nvPr/>
        </p:nvGrpSpPr>
        <p:grpSpPr bwMode="auto">
          <a:xfrm>
            <a:off x="6924675" y="4291013"/>
            <a:ext cx="1428750" cy="1476375"/>
            <a:chOff x="6925207" y="4290421"/>
            <a:chExt cx="1427668" cy="1476679"/>
          </a:xfrm>
        </p:grpSpPr>
        <p:pic>
          <p:nvPicPr>
            <p:cNvPr id="9239" name="Picture 10">
              <a:extLst>
                <a:ext uri="{FF2B5EF4-FFF2-40B4-BE49-F238E27FC236}">
                  <a16:creationId xmlns:a16="http://schemas.microsoft.com/office/drawing/2014/main" id="{3A90614D-3F8C-4408-A37B-36B046BBE8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5207" y="4290421"/>
              <a:ext cx="902334" cy="1405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0" name="Picture 79">
              <a:extLst>
                <a:ext uri="{FF2B5EF4-FFF2-40B4-BE49-F238E27FC236}">
                  <a16:creationId xmlns:a16="http://schemas.microsoft.com/office/drawing/2014/main" id="{AF90B3BF-D5AF-48FD-BD57-A5FFAABB52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0541" y="4361921"/>
              <a:ext cx="902334" cy="1405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37" name="Picture 80">
            <a:extLst>
              <a:ext uri="{FF2B5EF4-FFF2-40B4-BE49-F238E27FC236}">
                <a16:creationId xmlns:a16="http://schemas.microsoft.com/office/drawing/2014/main" id="{8FD1EC0C-352F-4168-889A-60176E868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225" y="2767013"/>
            <a:ext cx="901700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Shape 83">
            <a:extLst>
              <a:ext uri="{FF2B5EF4-FFF2-40B4-BE49-F238E27FC236}">
                <a16:creationId xmlns:a16="http://schemas.microsoft.com/office/drawing/2014/main" id="{C4119F9F-E18A-4F70-BFE6-EDAF81BCD0DE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288" y="2039938"/>
            <a:ext cx="13731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BFA21A82-77EB-42F9-BC4B-C3E1D091C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16038"/>
            <a:ext cx="77755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Match the parts of a circuit with their scientific symbols. </a:t>
            </a:r>
          </a:p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(Sometimes there will be more than one symbol for a circuit part.)</a:t>
            </a:r>
          </a:p>
        </p:txBody>
      </p:sp>
      <p:sp>
        <p:nvSpPr>
          <p:cNvPr id="10243" name="Rectangle 8">
            <a:extLst>
              <a:ext uri="{FF2B5EF4-FFF2-40B4-BE49-F238E27FC236}">
                <a16:creationId xmlns:a16="http://schemas.microsoft.com/office/drawing/2014/main" id="{EF43A53A-BEF2-40F3-A80A-0B4A61D504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538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algn="ctr" eaLnBrk="1" hangingPunct="1"/>
            <a:r>
              <a:rPr lang="en-GB" altLang="en-US" sz="3600" b="1">
                <a:solidFill>
                  <a:srgbClr val="0076B0"/>
                </a:solidFill>
                <a:latin typeface="Twinkl" pitchFamily="2" charset="-18"/>
                <a:cs typeface="Clear Sans Light" panose="020B0604020202020204" pitchFamily="34" charset="0"/>
              </a:rPr>
              <a:t>Answers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ED74A6-5BC6-4FF3-BB21-835966F640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4975225"/>
            <a:ext cx="141922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158B81-2BD0-4DAE-ABF0-ACF9874F8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138" y="3186113"/>
            <a:ext cx="1471612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EF34A54-EBAB-46E6-9AFA-6BD7EE94E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5376863"/>
            <a:ext cx="1576387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B5D373B-CE37-4A55-8B9E-B1B43A822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2119313"/>
            <a:ext cx="1328738" cy="140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269D5C4-B984-4631-A2A9-2AD6DA883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3046413"/>
            <a:ext cx="2347913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8DB59485-31AA-4F22-A602-C69F1FEA6193}"/>
              </a:ext>
            </a:extLst>
          </p:cNvPr>
          <p:cNvGrpSpPr>
            <a:grpSpLocks/>
          </p:cNvGrpSpPr>
          <p:nvPr/>
        </p:nvGrpSpPr>
        <p:grpSpPr bwMode="auto">
          <a:xfrm>
            <a:off x="1743075" y="2066925"/>
            <a:ext cx="1328738" cy="574675"/>
            <a:chOff x="1015068" y="3943349"/>
            <a:chExt cx="1728132" cy="747665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ECA316D-4F64-406D-919D-AD1D1F088248}"/>
                </a:ext>
              </a:extLst>
            </p:cNvPr>
            <p:cNvCxnSpPr>
              <a:cxnSpLocks/>
            </p:cNvCxnSpPr>
            <p:nvPr/>
          </p:nvCxnSpPr>
          <p:spPr>
            <a:xfrm>
              <a:off x="1015068" y="4302724"/>
              <a:ext cx="1728132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9D387A33-ACA5-4CC6-B034-CB372C4DB03D}"/>
                </a:ext>
              </a:extLst>
            </p:cNvPr>
            <p:cNvSpPr/>
            <p:nvPr/>
          </p:nvSpPr>
          <p:spPr>
            <a:xfrm>
              <a:off x="1504396" y="3943349"/>
              <a:ext cx="747412" cy="74766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800" dirty="0">
                <a:solidFill>
                  <a:schemeClr val="tx1"/>
                </a:solidFill>
                <a:latin typeface="+mj-lt"/>
              </a:endParaRPr>
            </a:p>
          </p:txBody>
        </p:sp>
      </p:grp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FFA74213-913C-4B03-B7FF-F257C47352C3}"/>
              </a:ext>
            </a:extLst>
          </p:cNvPr>
          <p:cNvCxnSpPr>
            <a:cxnSpLocks/>
          </p:cNvCxnSpPr>
          <p:nvPr/>
        </p:nvCxnSpPr>
        <p:spPr>
          <a:xfrm>
            <a:off x="1941513" y="5111750"/>
            <a:ext cx="1328737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3EEC99B7-96AC-4E63-A81E-368D2D2CFA1F}"/>
              </a:ext>
            </a:extLst>
          </p:cNvPr>
          <p:cNvCxnSpPr>
            <a:cxnSpLocks/>
            <a:stCxn id="30" idx="1"/>
            <a:endCxn id="30" idx="5"/>
          </p:cNvCxnSpPr>
          <p:nvPr/>
        </p:nvCxnSpPr>
        <p:spPr>
          <a:xfrm>
            <a:off x="2203450" y="2151063"/>
            <a:ext cx="406400" cy="406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CF73E793-DD77-47D4-AFD1-3E03ED826B79}"/>
              </a:ext>
            </a:extLst>
          </p:cNvPr>
          <p:cNvCxnSpPr>
            <a:cxnSpLocks/>
            <a:stCxn id="30" idx="3"/>
            <a:endCxn id="30" idx="7"/>
          </p:cNvCxnSpPr>
          <p:nvPr/>
        </p:nvCxnSpPr>
        <p:spPr>
          <a:xfrm flipV="1">
            <a:off x="2203450" y="2151063"/>
            <a:ext cx="406400" cy="406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594D5C9A-CE44-4C18-91FE-070A776D8A1C}"/>
              </a:ext>
            </a:extLst>
          </p:cNvPr>
          <p:cNvGrpSpPr>
            <a:grpSpLocks/>
          </p:cNvGrpSpPr>
          <p:nvPr/>
        </p:nvGrpSpPr>
        <p:grpSpPr bwMode="auto">
          <a:xfrm>
            <a:off x="2232025" y="2655888"/>
            <a:ext cx="1327150" cy="574675"/>
            <a:chOff x="1001676" y="4014804"/>
            <a:chExt cx="1328120" cy="574602"/>
          </a:xfrm>
        </p:grpSpPr>
        <p:grpSp>
          <p:nvGrpSpPr>
            <p:cNvPr id="10270" name="Group 34">
              <a:extLst>
                <a:ext uri="{FF2B5EF4-FFF2-40B4-BE49-F238E27FC236}">
                  <a16:creationId xmlns:a16="http://schemas.microsoft.com/office/drawing/2014/main" id="{3606A3F0-31AA-4230-A72A-35CA9F521D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01676" y="4014804"/>
              <a:ext cx="1328120" cy="574602"/>
              <a:chOff x="1015068" y="3949547"/>
              <a:chExt cx="1728132" cy="747665"/>
            </a:xfrm>
          </p:grpSpPr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5DA3576E-7988-4072-8D70-DF9B347ECD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15068" y="4302725"/>
                <a:ext cx="1728132" cy="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93C50DF3-279E-407C-A14C-936688304739}"/>
                  </a:ext>
                </a:extLst>
              </p:cNvPr>
              <p:cNvSpPr/>
              <p:nvPr/>
            </p:nvSpPr>
            <p:spPr>
              <a:xfrm>
                <a:off x="1504982" y="3949547"/>
                <a:ext cx="748306" cy="747665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2800" dirty="0">
                  <a:solidFill>
                    <a:schemeClr val="tx1"/>
                  </a:solidFill>
                  <a:latin typeface="+mj-lt"/>
                </a:endParaRPr>
              </a:p>
            </p:txBody>
          </p:sp>
        </p:grp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31DA0259-D4E6-4D6D-AD4B-4667FE88004E}"/>
                </a:ext>
              </a:extLst>
            </p:cNvPr>
            <p:cNvCxnSpPr>
              <a:cxnSpLocks/>
            </p:cNvCxnSpPr>
            <p:nvPr/>
          </p:nvCxnSpPr>
          <p:spPr>
            <a:xfrm>
              <a:off x="1386132" y="4295755"/>
              <a:ext cx="11438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FEF5B2CA-C358-4D08-8786-D8A7A0648682}"/>
                </a:ext>
              </a:extLst>
            </p:cNvPr>
            <p:cNvCxnSpPr>
              <a:cxnSpLocks/>
            </p:cNvCxnSpPr>
            <p:nvPr/>
          </p:nvCxnSpPr>
          <p:spPr>
            <a:xfrm>
              <a:off x="1837311" y="4283057"/>
              <a:ext cx="11597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Arc 45">
              <a:extLst>
                <a:ext uri="{FF2B5EF4-FFF2-40B4-BE49-F238E27FC236}">
                  <a16:creationId xmlns:a16="http://schemas.microsoft.com/office/drawing/2014/main" id="{B86FE57C-F64A-49C4-91B9-BFB9660CD19B}"/>
                </a:ext>
              </a:extLst>
            </p:cNvPr>
            <p:cNvSpPr/>
            <p:nvPr/>
          </p:nvSpPr>
          <p:spPr>
            <a:xfrm rot="16200000">
              <a:off x="1482407" y="4094802"/>
              <a:ext cx="373015" cy="371747"/>
            </a:xfrm>
            <a:prstGeom prst="arc">
              <a:avLst>
                <a:gd name="adj1" fmla="val 16123515"/>
                <a:gd name="adj2" fmla="val 5361097"/>
              </a:avLst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D5166547-DEA5-4211-85CB-4E8A77318100}"/>
              </a:ext>
            </a:extLst>
          </p:cNvPr>
          <p:cNvGrpSpPr>
            <a:grpSpLocks/>
          </p:cNvGrpSpPr>
          <p:nvPr/>
        </p:nvGrpSpPr>
        <p:grpSpPr bwMode="auto">
          <a:xfrm>
            <a:off x="4059238" y="2532063"/>
            <a:ext cx="1697037" cy="317500"/>
            <a:chOff x="4775812" y="3868542"/>
            <a:chExt cx="1697833" cy="317064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2E80D1B9-9DF1-4D3E-9347-0DCF43B35C09}"/>
                </a:ext>
              </a:extLst>
            </p:cNvPr>
            <p:cNvCxnSpPr>
              <a:cxnSpLocks/>
            </p:cNvCxnSpPr>
            <p:nvPr/>
          </p:nvCxnSpPr>
          <p:spPr>
            <a:xfrm>
              <a:off x="5841524" y="4031829"/>
              <a:ext cx="632121" cy="475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90C1FC-C31D-45DB-9D27-2C65EACE44DA}"/>
                </a:ext>
              </a:extLst>
            </p:cNvPr>
            <p:cNvCxnSpPr>
              <a:cxnSpLocks/>
              <a:endCxn id="59" idx="6"/>
            </p:cNvCxnSpPr>
            <p:nvPr/>
          </p:nvCxnSpPr>
          <p:spPr>
            <a:xfrm flipV="1">
              <a:off x="4775812" y="4027074"/>
              <a:ext cx="609886" cy="4755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3C10CD40-DB7E-4C49-A34C-64C9B0CE568C}"/>
                </a:ext>
              </a:extLst>
            </p:cNvPr>
            <p:cNvSpPr/>
            <p:nvPr/>
          </p:nvSpPr>
          <p:spPr>
            <a:xfrm>
              <a:off x="5068049" y="3868542"/>
              <a:ext cx="317649" cy="31706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8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FF552466-B2C0-43D6-8D23-00D1F0A4FF05}"/>
                </a:ext>
              </a:extLst>
            </p:cNvPr>
            <p:cNvSpPr/>
            <p:nvPr/>
          </p:nvSpPr>
          <p:spPr>
            <a:xfrm>
              <a:off x="5841524" y="3868542"/>
              <a:ext cx="317649" cy="31706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800" dirty="0">
                <a:solidFill>
                  <a:schemeClr val="tx1"/>
                </a:solidFill>
                <a:latin typeface="+mj-lt"/>
              </a:endParaRPr>
            </a:p>
          </p:txBody>
        </p: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F140FC84-C254-490A-889B-4E7E4A99945F}"/>
                </a:ext>
              </a:extLst>
            </p:cNvPr>
            <p:cNvCxnSpPr>
              <a:cxnSpLocks/>
              <a:endCxn id="60" idx="3"/>
            </p:cNvCxnSpPr>
            <p:nvPr/>
          </p:nvCxnSpPr>
          <p:spPr>
            <a:xfrm>
              <a:off x="5357110" y="3949393"/>
              <a:ext cx="530474" cy="19023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5A7CD880-BCE4-4357-9F33-D15BF28346FA}"/>
              </a:ext>
            </a:extLst>
          </p:cNvPr>
          <p:cNvGrpSpPr>
            <a:grpSpLocks/>
          </p:cNvGrpSpPr>
          <p:nvPr/>
        </p:nvGrpSpPr>
        <p:grpSpPr bwMode="auto">
          <a:xfrm>
            <a:off x="5224463" y="4684713"/>
            <a:ext cx="719137" cy="855662"/>
            <a:chOff x="5990168" y="4692982"/>
            <a:chExt cx="632235" cy="752480"/>
          </a:xfrm>
        </p:grpSpPr>
        <p:sp>
          <p:nvSpPr>
            <p:cNvPr id="69" name="Chord 68">
              <a:extLst>
                <a:ext uri="{FF2B5EF4-FFF2-40B4-BE49-F238E27FC236}">
                  <a16:creationId xmlns:a16="http://schemas.microsoft.com/office/drawing/2014/main" id="{80474EE3-4952-4A5D-BBCC-624149D1493B}"/>
                </a:ext>
              </a:extLst>
            </p:cNvPr>
            <p:cNvSpPr/>
            <p:nvPr/>
          </p:nvSpPr>
          <p:spPr>
            <a:xfrm rot="17522692">
              <a:off x="5990076" y="4693074"/>
              <a:ext cx="632418" cy="632235"/>
            </a:xfrm>
            <a:prstGeom prst="chord">
              <a:avLst>
                <a:gd name="adj1" fmla="val 3508161"/>
                <a:gd name="adj2" fmla="val 15413647"/>
              </a:avLst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EAAD8B54-C3D3-414D-8F94-4BAF2BAECF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78094" y="5219299"/>
              <a:ext cx="0" cy="22616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7B593754-EA5F-4A3A-AD95-3F62BF3C95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28894" y="5219299"/>
              <a:ext cx="0" cy="22616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8" name="Shape 100">
            <a:extLst>
              <a:ext uri="{FF2B5EF4-FFF2-40B4-BE49-F238E27FC236}">
                <a16:creationId xmlns:a16="http://schemas.microsoft.com/office/drawing/2014/main" id="{FBFFA5DB-2343-4B9D-B7CE-2A3C0F379E7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75" y="3854450"/>
            <a:ext cx="16732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5" name="Group 74">
            <a:extLst>
              <a:ext uri="{FF2B5EF4-FFF2-40B4-BE49-F238E27FC236}">
                <a16:creationId xmlns:a16="http://schemas.microsoft.com/office/drawing/2014/main" id="{28A1B26F-C09D-4E13-93EA-32A0C8384340}"/>
              </a:ext>
            </a:extLst>
          </p:cNvPr>
          <p:cNvGrpSpPr>
            <a:grpSpLocks/>
          </p:cNvGrpSpPr>
          <p:nvPr/>
        </p:nvGrpSpPr>
        <p:grpSpPr bwMode="auto">
          <a:xfrm>
            <a:off x="6751638" y="2209800"/>
            <a:ext cx="1428750" cy="1476375"/>
            <a:chOff x="9779940" y="2840828"/>
            <a:chExt cx="1427668" cy="1476679"/>
          </a:xfrm>
        </p:grpSpPr>
        <p:pic>
          <p:nvPicPr>
            <p:cNvPr id="10260" name="Picture 10">
              <a:extLst>
                <a:ext uri="{FF2B5EF4-FFF2-40B4-BE49-F238E27FC236}">
                  <a16:creationId xmlns:a16="http://schemas.microsoft.com/office/drawing/2014/main" id="{15C22A83-2E16-4DD7-A620-FC306B7364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79940" y="2840828"/>
              <a:ext cx="902334" cy="1405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1" name="Picture 79">
              <a:extLst>
                <a:ext uri="{FF2B5EF4-FFF2-40B4-BE49-F238E27FC236}">
                  <a16:creationId xmlns:a16="http://schemas.microsoft.com/office/drawing/2014/main" id="{298F64D2-B6F4-4547-8ECE-8B4AFDA7DB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05274" y="2912328"/>
              <a:ext cx="902334" cy="1405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1" name="Picture 80">
            <a:extLst>
              <a:ext uri="{FF2B5EF4-FFF2-40B4-BE49-F238E27FC236}">
                <a16:creationId xmlns:a16="http://schemas.microsoft.com/office/drawing/2014/main" id="{1D428FC7-5756-447A-9B71-596D62AF3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3730625"/>
            <a:ext cx="903288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Shape 83">
            <a:extLst>
              <a:ext uri="{FF2B5EF4-FFF2-40B4-BE49-F238E27FC236}">
                <a16:creationId xmlns:a16="http://schemas.microsoft.com/office/drawing/2014/main" id="{A2AA0BF1-C212-4EEA-B190-DFA478B88C2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3452813"/>
            <a:ext cx="1373187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3628178D-B51E-461F-B943-4F01E934B1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16038"/>
            <a:ext cx="77755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When drawing circuit diagrams, you must always follow these rules.</a:t>
            </a:r>
          </a:p>
          <a:p>
            <a:pPr eaLnBrk="1" hangingPunct="1"/>
            <a:endParaRPr lang="en-GB" altLang="en-US">
              <a:solidFill>
                <a:srgbClr val="0D0D0D"/>
              </a:solidFill>
              <a:latin typeface="Twinkl" pitchFamily="2" charset="-18"/>
              <a:cs typeface="Clear Sans Light" panose="020B0604020202020204" pitchFamily="34" charset="0"/>
            </a:endParaRPr>
          </a:p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1. Always draw circuits using straight lines.</a:t>
            </a:r>
          </a:p>
          <a:p>
            <a:pPr eaLnBrk="1" hangingPunct="1"/>
            <a:endParaRPr lang="en-GB" altLang="en-US">
              <a:solidFill>
                <a:srgbClr val="0D0D0D"/>
              </a:solidFill>
              <a:latin typeface="Twinkl" pitchFamily="2" charset="-18"/>
              <a:cs typeface="Clear Sans Light" panose="020B0604020202020204" pitchFamily="34" charset="0"/>
            </a:endParaRPr>
          </a:p>
          <a:p>
            <a:pPr eaLnBrk="1" hangingPunct="1"/>
            <a:r>
              <a:rPr lang="en-GB" altLang="en-US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2. Use a pencil and a ruler to draw these lines</a:t>
            </a:r>
            <a:r>
              <a:rPr lang="en-GB" altLang="en-US" b="1">
                <a:solidFill>
                  <a:srgbClr val="0D0D0D"/>
                </a:solidFill>
                <a:latin typeface="Twinkl" pitchFamily="2" charset="-18"/>
                <a:cs typeface="Clear Sans Light" panose="020B0604020202020204" pitchFamily="34" charset="0"/>
              </a:rPr>
              <a:t>.</a:t>
            </a:r>
          </a:p>
        </p:txBody>
      </p:sp>
      <p:sp>
        <p:nvSpPr>
          <p:cNvPr id="11267" name="Rectangle 8">
            <a:extLst>
              <a:ext uri="{FF2B5EF4-FFF2-40B4-BE49-F238E27FC236}">
                <a16:creationId xmlns:a16="http://schemas.microsoft.com/office/drawing/2014/main" id="{9F4D0A92-F536-416C-B37A-7D4F82606D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algn="ctr" eaLnBrk="1" hangingPunct="1"/>
            <a:r>
              <a:rPr lang="en-GB" altLang="en-US" sz="3600" b="1">
                <a:solidFill>
                  <a:srgbClr val="0076B0"/>
                </a:solidFill>
                <a:latin typeface="Twinkl" pitchFamily="2" charset="-18"/>
                <a:cs typeface="Clear Sans Light" panose="020B0604020202020204" pitchFamily="34" charset="0"/>
              </a:rPr>
              <a:t>Circuit Symbol Diagrams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C8E422-AA0E-442B-B2D7-54A021DFA3A7}"/>
              </a:ext>
            </a:extLst>
          </p:cNvPr>
          <p:cNvSpPr/>
          <p:nvPr/>
        </p:nvSpPr>
        <p:spPr>
          <a:xfrm>
            <a:off x="684213" y="3082925"/>
            <a:ext cx="7775575" cy="520700"/>
          </a:xfrm>
          <a:prstGeom prst="rect">
            <a:avLst/>
          </a:prstGeom>
          <a:solidFill>
            <a:srgbClr val="86A2FA"/>
          </a:solidFill>
          <a:ln w="28575">
            <a:solidFill>
              <a:srgbClr val="0076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defRPr/>
            </a:pPr>
            <a:r>
              <a:rPr lang="en-GB" sz="1600" dirty="0">
                <a:solidFill>
                  <a:schemeClr val="bg1"/>
                </a:solidFill>
                <a:latin typeface="Twinkl" pitchFamily="2" charset="-18"/>
              </a:rPr>
              <a:t>How would you begin to draw the circuit below?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57EAA2-038D-4CAE-9450-EA506729C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050" y="3963988"/>
            <a:ext cx="2432050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F3E9BA93-F7D0-4B84-A34D-BAA939F5B9FC}"/>
              </a:ext>
            </a:extLst>
          </p:cNvPr>
          <p:cNvGrpSpPr>
            <a:grpSpLocks/>
          </p:cNvGrpSpPr>
          <p:nvPr/>
        </p:nvGrpSpPr>
        <p:grpSpPr bwMode="auto">
          <a:xfrm>
            <a:off x="5041900" y="3959225"/>
            <a:ext cx="1949450" cy="2019300"/>
            <a:chOff x="4964113" y="3922713"/>
            <a:chExt cx="1949449" cy="2019300"/>
          </a:xfrm>
        </p:grpSpPr>
        <p:pic>
          <p:nvPicPr>
            <p:cNvPr id="11271" name="Picture 8">
              <a:extLst>
                <a:ext uri="{FF2B5EF4-FFF2-40B4-BE49-F238E27FC236}">
                  <a16:creationId xmlns:a16="http://schemas.microsoft.com/office/drawing/2014/main" id="{B1B11285-EB9F-4211-9BB6-28AE03702A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990" t="11562" r="22133" b="10703"/>
            <a:stretch>
              <a:fillRect/>
            </a:stretch>
          </p:blipFill>
          <p:spPr bwMode="auto">
            <a:xfrm>
              <a:off x="4964113" y="3922713"/>
              <a:ext cx="1795459" cy="201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0A1C8CCA-7A7B-4BFE-8CC2-739FCE12DFE8}"/>
                </a:ext>
              </a:extLst>
            </p:cNvPr>
            <p:cNvCxnSpPr>
              <a:cxnSpLocks/>
            </p:cNvCxnSpPr>
            <p:nvPr/>
          </p:nvCxnSpPr>
          <p:spPr>
            <a:xfrm>
              <a:off x="6759575" y="4025901"/>
              <a:ext cx="0" cy="80645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B38441F-8E78-40E0-B064-3E2D43803EE5}"/>
                </a:ext>
              </a:extLst>
            </p:cNvPr>
            <p:cNvCxnSpPr>
              <a:cxnSpLocks/>
            </p:cNvCxnSpPr>
            <p:nvPr/>
          </p:nvCxnSpPr>
          <p:spPr>
            <a:xfrm>
              <a:off x="6759575" y="4895851"/>
              <a:ext cx="0" cy="92392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09A7A71-1000-405C-9BA7-610E351021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05587" y="4832351"/>
              <a:ext cx="3079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08BE325-3ED4-4CFC-AC82-2CE1DE78A2E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50037" y="4895851"/>
              <a:ext cx="204788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BC70BF4B-5334-49CC-B11F-B31964F8A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16038"/>
            <a:ext cx="4368800" cy="35210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defRPr/>
            </a:pPr>
            <a:r>
              <a:rPr lang="en-GB" altLang="en-US" sz="1760" dirty="0">
                <a:solidFill>
                  <a:srgbClr val="0D0D0D"/>
                </a:solidFill>
                <a:latin typeface="Twinkl" pitchFamily="2" charset="-18"/>
                <a:cs typeface="Clear Sans Light" panose="020B0303030202020304" pitchFamily="34" charset="0"/>
              </a:rPr>
              <a:t>Emily sets up an electric circuit.</a:t>
            </a:r>
          </a:p>
          <a:p>
            <a:pPr eaLnBrk="1" hangingPunct="1">
              <a:defRPr/>
            </a:pPr>
            <a:endParaRPr lang="en-GB" altLang="en-US" sz="1760" dirty="0">
              <a:solidFill>
                <a:srgbClr val="0D0D0D"/>
              </a:solidFill>
              <a:latin typeface="Twinkl" pitchFamily="2" charset="-18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endParaRPr lang="en-GB" altLang="en-US" sz="1760" dirty="0">
              <a:solidFill>
                <a:srgbClr val="0D0D0D"/>
              </a:solidFill>
              <a:latin typeface="Twinkl" pitchFamily="2" charset="-18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endParaRPr lang="en-GB" altLang="en-US" sz="1760" dirty="0">
              <a:solidFill>
                <a:srgbClr val="0D0D0D"/>
              </a:solidFill>
              <a:latin typeface="Twinkl" pitchFamily="2" charset="-18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endParaRPr lang="en-GB" altLang="en-US" sz="1760" dirty="0">
              <a:solidFill>
                <a:srgbClr val="0D0D0D"/>
              </a:solidFill>
              <a:latin typeface="Twinkl" pitchFamily="2" charset="-18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endParaRPr lang="en-GB" altLang="en-US" sz="1760" dirty="0">
              <a:solidFill>
                <a:srgbClr val="0D0D0D"/>
              </a:solidFill>
              <a:latin typeface="Twinkl" pitchFamily="2" charset="-18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endParaRPr lang="en-GB" altLang="en-US" sz="1760" dirty="0">
              <a:solidFill>
                <a:srgbClr val="0D0D0D"/>
              </a:solidFill>
              <a:latin typeface="Twinkl" pitchFamily="2" charset="-18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endParaRPr lang="en-GB" altLang="en-US" sz="1760" dirty="0">
              <a:solidFill>
                <a:srgbClr val="0D0D0D"/>
              </a:solidFill>
              <a:latin typeface="Twinkl" pitchFamily="2" charset="-18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endParaRPr lang="en-GB" altLang="en-US" sz="1760" dirty="0">
              <a:solidFill>
                <a:srgbClr val="0D0D0D"/>
              </a:solidFill>
              <a:latin typeface="Twinkl" pitchFamily="2" charset="-18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r>
              <a:rPr lang="en-GB" altLang="en-US" sz="1760" dirty="0">
                <a:solidFill>
                  <a:srgbClr val="0D0D0D"/>
                </a:solidFill>
                <a:latin typeface="Twinkl" pitchFamily="2" charset="-18"/>
                <a:cs typeface="Clear Sans Light" panose="020B0303030202020304" pitchFamily="34" charset="0"/>
              </a:rPr>
              <a:t>In the diagram, the ammeter reading is zero.</a:t>
            </a:r>
          </a:p>
          <a:p>
            <a:pPr eaLnBrk="1" hangingPunct="1">
              <a:defRPr/>
            </a:pPr>
            <a:endParaRPr lang="en-GB" altLang="en-US" sz="1760" dirty="0">
              <a:solidFill>
                <a:srgbClr val="0D0D0D"/>
              </a:solidFill>
              <a:latin typeface="Twinkl" pitchFamily="2" charset="-18"/>
              <a:cs typeface="Clear Sans Light" panose="020B0303030202020304" pitchFamily="34" charset="0"/>
            </a:endParaRPr>
          </a:p>
          <a:p>
            <a:pPr eaLnBrk="1" hangingPunct="1">
              <a:defRPr/>
            </a:pPr>
            <a:r>
              <a:rPr lang="en-GB" altLang="en-US" sz="1760" dirty="0">
                <a:solidFill>
                  <a:srgbClr val="0D0D0D"/>
                </a:solidFill>
                <a:latin typeface="Twinkl" pitchFamily="2" charset="-18"/>
                <a:cs typeface="Clear Sans Light" panose="020B0303030202020304" pitchFamily="34" charset="0"/>
              </a:rPr>
              <a:t>What is wrong with this circuit?</a:t>
            </a:r>
          </a:p>
        </p:txBody>
      </p:sp>
      <p:sp>
        <p:nvSpPr>
          <p:cNvPr id="12291" name="Rectangle 8">
            <a:extLst>
              <a:ext uri="{FF2B5EF4-FFF2-40B4-BE49-F238E27FC236}">
                <a16:creationId xmlns:a16="http://schemas.microsoft.com/office/drawing/2014/main" id="{743DE6E3-66F7-4C77-811E-5D65CAFC7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4513"/>
            <a:ext cx="77755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8000" rIns="0" bIns="108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-18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-18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-18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-18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-1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-18"/>
              </a:defRPr>
            </a:lvl9pPr>
          </a:lstStyle>
          <a:p>
            <a:pPr algn="ctr" eaLnBrk="1" hangingPunct="1"/>
            <a:r>
              <a:rPr lang="en-GB" altLang="en-US" sz="3600" b="1">
                <a:solidFill>
                  <a:srgbClr val="0076B0"/>
                </a:solidFill>
                <a:latin typeface="Twinkl" pitchFamily="2" charset="-18"/>
                <a:cs typeface="Clear Sans Light" panose="020B0604020202020204" pitchFamily="34" charset="0"/>
              </a:rPr>
              <a:t>Check Your Understanding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8D28CF-37E0-40CC-9F81-F60A6AAD9221}"/>
              </a:ext>
            </a:extLst>
          </p:cNvPr>
          <p:cNvSpPr/>
          <p:nvPr/>
        </p:nvSpPr>
        <p:spPr>
          <a:xfrm>
            <a:off x="684213" y="5038725"/>
            <a:ext cx="7658100" cy="981075"/>
          </a:xfrm>
          <a:prstGeom prst="rect">
            <a:avLst/>
          </a:prstGeom>
          <a:solidFill>
            <a:srgbClr val="86A2FA"/>
          </a:solidFill>
          <a:ln w="28575">
            <a:solidFill>
              <a:srgbClr val="0076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sz="1600" dirty="0">
                <a:solidFill>
                  <a:schemeClr val="bg1"/>
                </a:solidFill>
                <a:latin typeface="Twinkl" pitchFamily="2" charset="-18"/>
              </a:rPr>
              <a:t>Answer</a:t>
            </a:r>
          </a:p>
          <a:p>
            <a:pPr algn="ctr">
              <a:defRPr/>
            </a:pPr>
            <a:r>
              <a:rPr lang="en-GB" sz="1600" dirty="0">
                <a:solidFill>
                  <a:schemeClr val="bg1"/>
                </a:solidFill>
                <a:latin typeface="Twinkl" pitchFamily="2" charset="-18"/>
              </a:rPr>
              <a:t>The circuit is not closed. There is no connection between the light and the battery, so electricity cannot flow freely.</a:t>
            </a:r>
          </a:p>
        </p:txBody>
      </p:sp>
      <p:pic>
        <p:nvPicPr>
          <p:cNvPr id="12293" name="Picture 3">
            <a:extLst>
              <a:ext uri="{FF2B5EF4-FFF2-40B4-BE49-F238E27FC236}">
                <a16:creationId xmlns:a16="http://schemas.microsoft.com/office/drawing/2014/main" id="{55615C7A-15EB-435B-A5F1-29116F7DD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263" y="1787525"/>
            <a:ext cx="2597150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D02943D1-71F7-4135-9335-FF36430D5FE8}"/>
              </a:ext>
            </a:extLst>
          </p:cNvPr>
          <p:cNvSpPr/>
          <p:nvPr/>
        </p:nvSpPr>
        <p:spPr>
          <a:xfrm>
            <a:off x="3992563" y="3025775"/>
            <a:ext cx="1158875" cy="806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econdary PowerPoint Template New.pptx" id="{32E1EC1C-463D-4F51-8886-E757C53C7D28}" vid="{10FCE535-D698-4133-92AA-FC0C8D1E83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Secondary PowerPoint Template</Template>
  <TotalTime>104</TotalTime>
  <Words>262</Words>
  <Application>Microsoft Office PowerPoint</Application>
  <PresentationFormat>On-screen Show (4:3)</PresentationFormat>
  <Paragraphs>43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Clear Sans</vt:lpstr>
      <vt:lpstr>Sassoon Infant Rg</vt:lpstr>
      <vt:lpstr>Twinkl SemiBold</vt:lpstr>
      <vt:lpstr>Twinkl Light</vt:lpstr>
      <vt:lpstr>Twinkl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Luke Scholefield</dc:creator>
  <cp:lastModifiedBy>Jordan Bleakney</cp:lastModifiedBy>
  <cp:revision>17</cp:revision>
  <dcterms:created xsi:type="dcterms:W3CDTF">2017-10-17T12:43:44Z</dcterms:created>
  <dcterms:modified xsi:type="dcterms:W3CDTF">2020-07-09T15:19:13Z</dcterms:modified>
</cp:coreProperties>
</file>