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32"/>
  </p:notesMasterIdLst>
  <p:sldIdLst>
    <p:sldId id="296" r:id="rId11"/>
    <p:sldId id="297" r:id="rId12"/>
    <p:sldId id="298" r:id="rId13"/>
    <p:sldId id="318" r:id="rId14"/>
    <p:sldId id="299" r:id="rId15"/>
    <p:sldId id="300" r:id="rId16"/>
    <p:sldId id="319" r:id="rId17"/>
    <p:sldId id="301" r:id="rId18"/>
    <p:sldId id="314" r:id="rId19"/>
    <p:sldId id="322" r:id="rId20"/>
    <p:sldId id="332" r:id="rId21"/>
    <p:sldId id="323" r:id="rId22"/>
    <p:sldId id="326" r:id="rId23"/>
    <p:sldId id="327" r:id="rId24"/>
    <p:sldId id="328" r:id="rId25"/>
    <p:sldId id="329" r:id="rId26"/>
    <p:sldId id="330" r:id="rId27"/>
    <p:sldId id="331" r:id="rId28"/>
    <p:sldId id="321" r:id="rId29"/>
    <p:sldId id="313" r:id="rId30"/>
    <p:sldId id="320" r:id="rId3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109" d="100"/>
          <a:sy n="109" d="100"/>
        </p:scale>
        <p:origin x="992" y="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21" Type="http://schemas.openxmlformats.org/officeDocument/2006/relationships/slide" Target="slides/slide11.xml"/><Relationship Id="rId34" Type="http://schemas.openxmlformats.org/officeDocument/2006/relationships/presProps" Target="presProp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slide" Target="slides/slide2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viewProps" Target="viewProps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21/01/2021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21/01/2021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12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12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4" Type="http://schemas.openxmlformats.org/officeDocument/2006/relationships/image" Target="../media/image12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4" Type="http://schemas.openxmlformats.org/officeDocument/2006/relationships/image" Target="../media/image12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4" Type="http://schemas.openxmlformats.org/officeDocument/2006/relationships/image" Target="../media/image12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4" Type="http://schemas.openxmlformats.org/officeDocument/2006/relationships/image" Target="../media/image12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4" Type="http://schemas.openxmlformats.org/officeDocument/2006/relationships/image" Target="../media/image12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4" Type="http://schemas.openxmlformats.org/officeDocument/2006/relationships/image" Target="../media/image12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2.xml"/><Relationship Id="rId4" Type="http://schemas.openxmlformats.org/officeDocument/2006/relationships/image" Target="../media/image12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3.xml"/><Relationship Id="rId4" Type="http://schemas.openxmlformats.org/officeDocument/2006/relationships/image" Target="../media/image12.emf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4.xml"/><Relationship Id="rId4" Type="http://schemas.openxmlformats.org/officeDocument/2006/relationships/image" Target="../media/image14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94983" y="2511188"/>
            <a:ext cx="6340390" cy="1792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909541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What comes next? 27, 28, 29, ___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What comes next?  43, 42, 41, ___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43 is one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more or less </a:t>
            </a:r>
            <a:r>
              <a:rPr lang="en-GB" sz="2800" dirty="0">
                <a:latin typeface="Comic Sans MS" panose="030F0702030302020204" pitchFamily="66" charset="0"/>
              </a:rPr>
              <a:t>than 44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31 is one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more or less </a:t>
            </a:r>
            <a:r>
              <a:rPr lang="en-GB" sz="2800" dirty="0">
                <a:latin typeface="Comic Sans MS" panose="030F0702030302020204" pitchFamily="66" charset="0"/>
              </a:rPr>
              <a:t>than thirty</a:t>
            </a: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896485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What comes next? 27, 28, 29, ___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What comes next?  43, 42, 41, ___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43 is one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more or less </a:t>
            </a:r>
            <a:r>
              <a:rPr lang="en-GB" sz="2800" dirty="0">
                <a:latin typeface="Comic Sans MS" panose="030F0702030302020204" pitchFamily="66" charset="0"/>
              </a:rPr>
              <a:t>than 44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31 is one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more or less </a:t>
            </a:r>
            <a:r>
              <a:rPr lang="en-GB" sz="2800" dirty="0">
                <a:latin typeface="Comic Sans MS" panose="030F0702030302020204" pitchFamily="66" charset="0"/>
              </a:rPr>
              <a:t>than thirty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314045" y="896481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srgbClr val="4472C4"/>
                </a:solidFill>
                <a:latin typeface="Comic Sans MS" panose="030F0702030302020204" pitchFamily="66" charset="0"/>
              </a:rPr>
              <a:t>30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426580" y="216799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4472C4"/>
                </a:solidFill>
                <a:latin typeface="Comic Sans MS" panose="030F0702030302020204" pitchFamily="66" charset="0"/>
              </a:rPr>
              <a:t>40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7" name="Oval 6"/>
          <p:cNvSpPr/>
          <p:nvPr/>
        </p:nvSpPr>
        <p:spPr>
          <a:xfrm>
            <a:off x="4146193" y="3443137"/>
            <a:ext cx="756000" cy="576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2718175" y="4721690"/>
            <a:ext cx="936000" cy="576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03212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482" y="600268"/>
            <a:ext cx="5182049" cy="5218628"/>
          </a:xfrm>
          <a:prstGeom prst="rect">
            <a:avLst/>
          </a:prstGeom>
        </p:spPr>
      </p:pic>
      <p:sp>
        <p:nvSpPr>
          <p:cNvPr id="21" name="Rectangle 20"/>
          <p:cNvSpPr/>
          <p:nvPr/>
        </p:nvSpPr>
        <p:spPr>
          <a:xfrm>
            <a:off x="1710082" y="3195736"/>
            <a:ext cx="5298825" cy="323678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>
              <a:latin typeface="Comic Sans MS" panose="030F0702030302020204" pitchFamily="66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4350785" y="2671714"/>
            <a:ext cx="505151" cy="510808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/>
          <p:cNvSpPr txBox="1"/>
          <p:nvPr/>
        </p:nvSpPr>
        <p:spPr>
          <a:xfrm>
            <a:off x="1700506" y="3142393"/>
            <a:ext cx="33568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Can you find ….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888370" y="3614398"/>
            <a:ext cx="52914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One more than 46?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888370" y="4257326"/>
            <a:ext cx="52914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One less than 21?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888370" y="4900254"/>
            <a:ext cx="52914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7030A0"/>
                </a:solidFill>
                <a:latin typeface="Comic Sans MS" panose="030F0702030302020204" pitchFamily="66" charset="0"/>
              </a:rPr>
              <a:t>One less than 34?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888370" y="5543183"/>
            <a:ext cx="52914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One more than 40?</a:t>
            </a:r>
          </a:p>
        </p:txBody>
      </p:sp>
      <p:sp>
        <p:nvSpPr>
          <p:cNvPr id="28" name="Rectangle 27"/>
          <p:cNvSpPr/>
          <p:nvPr/>
        </p:nvSpPr>
        <p:spPr>
          <a:xfrm>
            <a:off x="1770883" y="1639452"/>
            <a:ext cx="505151" cy="51891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3329464" y="2161512"/>
            <a:ext cx="505151" cy="518911"/>
          </a:xfrm>
          <a:prstGeom prst="rect">
            <a:avLst/>
          </a:prstGeom>
          <a:solidFill>
            <a:srgbClr val="7030A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6416918" y="2139944"/>
            <a:ext cx="505151" cy="518911"/>
          </a:xfrm>
          <a:prstGeom prst="rect">
            <a:avLst/>
          </a:prstGeom>
          <a:solidFill>
            <a:schemeClr val="accent6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E0C6D625-85AB-A24F-902C-D5EC9667FEFC}"/>
              </a:ext>
            </a:extLst>
          </p:cNvPr>
          <p:cNvSpPr txBox="1"/>
          <p:nvPr/>
        </p:nvSpPr>
        <p:spPr>
          <a:xfrm>
            <a:off x="5406424" y="3611796"/>
            <a:ext cx="7648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47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4C57802C-D82A-584F-B0BF-6FD40A1E9A4B}"/>
              </a:ext>
            </a:extLst>
          </p:cNvPr>
          <p:cNvSpPr txBox="1"/>
          <p:nvPr/>
        </p:nvSpPr>
        <p:spPr>
          <a:xfrm>
            <a:off x="5407921" y="4254724"/>
            <a:ext cx="7648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90194628-EE01-FB44-9A7E-208FCB2E340D}"/>
              </a:ext>
            </a:extLst>
          </p:cNvPr>
          <p:cNvSpPr txBox="1"/>
          <p:nvPr/>
        </p:nvSpPr>
        <p:spPr>
          <a:xfrm>
            <a:off x="5409418" y="4897652"/>
            <a:ext cx="7648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7030A0"/>
                </a:solidFill>
                <a:latin typeface="Comic Sans MS" panose="030F0702030302020204" pitchFamily="66" charset="0"/>
              </a:rPr>
              <a:t>33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980B4562-5578-F74F-A840-C2183EAEE1FB}"/>
              </a:ext>
            </a:extLst>
          </p:cNvPr>
          <p:cNvSpPr txBox="1"/>
          <p:nvPr/>
        </p:nvSpPr>
        <p:spPr>
          <a:xfrm>
            <a:off x="5410915" y="5540580"/>
            <a:ext cx="7648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41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48396" y="3074510"/>
            <a:ext cx="747045" cy="747045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5410915" y="3217199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22 -0.00324 L 0.05781 -0.00023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30" y="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43 -0.00486 L 0.50764 -0.07824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260" y="-36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0.00486 L -0.05677 -0.00139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47" y="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48148E-6 L -0.50781 0.07569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399" y="37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23" grpId="0"/>
      <p:bldP spid="24" grpId="0"/>
      <p:bldP spid="25" grpId="0"/>
      <p:bldP spid="26" grpId="0"/>
      <p:bldP spid="27" grpId="0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/>
      <p:bldP spid="32" grpId="0"/>
      <p:bldP spid="33" grpId="0"/>
      <p:bldP spid="3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482" y="600268"/>
            <a:ext cx="5182049" cy="5218628"/>
          </a:xfrm>
          <a:prstGeom prst="rect">
            <a:avLst/>
          </a:prstGeom>
        </p:spPr>
      </p:pic>
      <p:sp>
        <p:nvSpPr>
          <p:cNvPr id="21" name="Rectangle 20"/>
          <p:cNvSpPr/>
          <p:nvPr/>
        </p:nvSpPr>
        <p:spPr>
          <a:xfrm>
            <a:off x="1710082" y="3195736"/>
            <a:ext cx="5298825" cy="323678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>
              <a:latin typeface="Comic Sans MS" panose="030F0702030302020204" pitchFamily="66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3831986" y="1635755"/>
            <a:ext cx="505151" cy="510808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1888370" y="3614398"/>
            <a:ext cx="52914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25 is one more than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888370" y="4257326"/>
            <a:ext cx="52914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11 is one more than 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888370" y="4900254"/>
            <a:ext cx="52914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7030A0"/>
                </a:solidFill>
                <a:latin typeface="Comic Sans MS" panose="030F0702030302020204" pitchFamily="66" charset="0"/>
              </a:rPr>
              <a:t>48 is one less than 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888370" y="5543183"/>
            <a:ext cx="52914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19 is one less than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1768482" y="1133897"/>
            <a:ext cx="505151" cy="51891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5372429" y="2665233"/>
            <a:ext cx="505151" cy="518911"/>
          </a:xfrm>
          <a:prstGeom prst="rect">
            <a:avLst/>
          </a:prstGeom>
          <a:solidFill>
            <a:srgbClr val="7030A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5895490" y="1116844"/>
            <a:ext cx="505151" cy="518911"/>
          </a:xfrm>
          <a:prstGeom prst="rect">
            <a:avLst/>
          </a:prstGeom>
          <a:solidFill>
            <a:schemeClr val="accent6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E0C6D625-85AB-A24F-902C-D5EC9667FEFC}"/>
              </a:ext>
            </a:extLst>
          </p:cNvPr>
          <p:cNvSpPr txBox="1"/>
          <p:nvPr/>
        </p:nvSpPr>
        <p:spPr>
          <a:xfrm>
            <a:off x="5406424" y="3611796"/>
            <a:ext cx="7648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24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4C57802C-D82A-584F-B0BF-6FD40A1E9A4B}"/>
              </a:ext>
            </a:extLst>
          </p:cNvPr>
          <p:cNvSpPr txBox="1"/>
          <p:nvPr/>
        </p:nvSpPr>
        <p:spPr>
          <a:xfrm>
            <a:off x="5406424" y="4254724"/>
            <a:ext cx="7648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90194628-EE01-FB44-9A7E-208FCB2E340D}"/>
              </a:ext>
            </a:extLst>
          </p:cNvPr>
          <p:cNvSpPr txBox="1"/>
          <p:nvPr/>
        </p:nvSpPr>
        <p:spPr>
          <a:xfrm>
            <a:off x="5406424" y="4897652"/>
            <a:ext cx="7648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7030A0"/>
                </a:solidFill>
                <a:latin typeface="Comic Sans MS" panose="030F0702030302020204" pitchFamily="66" charset="0"/>
              </a:rPr>
              <a:t>49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980B4562-5578-F74F-A840-C2183EAEE1FB}"/>
              </a:ext>
            </a:extLst>
          </p:cNvPr>
          <p:cNvSpPr txBox="1"/>
          <p:nvPr/>
        </p:nvSpPr>
        <p:spPr>
          <a:xfrm>
            <a:off x="5406424" y="5540580"/>
            <a:ext cx="7648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20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62832" y="3072874"/>
            <a:ext cx="747045" cy="74704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425351" y="3215563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5406424" y="3677228"/>
            <a:ext cx="620607" cy="4577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ounded Rectangle 34"/>
          <p:cNvSpPr/>
          <p:nvPr/>
        </p:nvSpPr>
        <p:spPr>
          <a:xfrm>
            <a:off x="5406424" y="4293902"/>
            <a:ext cx="620607" cy="4577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ounded Rectangle 35"/>
          <p:cNvSpPr/>
          <p:nvPr/>
        </p:nvSpPr>
        <p:spPr>
          <a:xfrm>
            <a:off x="5406424" y="4906912"/>
            <a:ext cx="620607" cy="4577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ounded Rectangle 36"/>
          <p:cNvSpPr/>
          <p:nvPr/>
        </p:nvSpPr>
        <p:spPr>
          <a:xfrm>
            <a:off x="5406424" y="5550212"/>
            <a:ext cx="620607" cy="4577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29585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4.44444E-6 L -0.05486 -0.00138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43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43 -0.00324 L 0.50937 -0.07662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347" y="-36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39 0.00347 L 0.05608 0.00116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26" y="-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0.00325 L 0.05659 -0.00069 " pathEditMode="relative" rAng="0" ptsTypes="AA">
                                      <p:cBhvr>
                                        <p:cTn id="8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30" y="-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2" grpId="1" animBg="1"/>
      <p:bldP spid="24" grpId="0"/>
      <p:bldP spid="25" grpId="0"/>
      <p:bldP spid="26" grpId="0"/>
      <p:bldP spid="27" grpId="0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/>
      <p:bldP spid="32" grpId="0"/>
      <p:bldP spid="33" grpId="0"/>
      <p:bldP spid="34" grpId="0"/>
      <p:bldP spid="4" grpId="0" animBg="1"/>
      <p:bldP spid="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/>
          <p:cNvSpPr txBox="1"/>
          <p:nvPr/>
        </p:nvSpPr>
        <p:spPr>
          <a:xfrm>
            <a:off x="1295111" y="928643"/>
            <a:ext cx="59287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One ten is equal to 10 ones.   </a:t>
            </a:r>
          </a:p>
        </p:txBody>
      </p:sp>
      <p:pic>
        <p:nvPicPr>
          <p:cNvPr id="60" name="Picture 5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5004881" y="3056220"/>
            <a:ext cx="342453" cy="393187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3559831" y="1706947"/>
            <a:ext cx="699670" cy="1973071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5004881" y="2781932"/>
            <a:ext cx="342453" cy="393187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5004881" y="2507645"/>
            <a:ext cx="342453" cy="393187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5004881" y="2233358"/>
            <a:ext cx="342453" cy="393187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5004881" y="1959071"/>
            <a:ext cx="342453" cy="393187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5362096" y="2233358"/>
            <a:ext cx="342453" cy="393187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5362096" y="3056220"/>
            <a:ext cx="342453" cy="393187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5362096" y="2781932"/>
            <a:ext cx="342453" cy="393187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5362096" y="2507645"/>
            <a:ext cx="342453" cy="393187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5362096" y="1959071"/>
            <a:ext cx="342453" cy="393187"/>
          </a:xfrm>
          <a:prstGeom prst="rect">
            <a:avLst/>
          </a:prstGeom>
        </p:spPr>
      </p:pic>
      <p:sp>
        <p:nvSpPr>
          <p:cNvPr id="74" name="Rounded Rectangle 73"/>
          <p:cNvSpPr/>
          <p:nvPr/>
        </p:nvSpPr>
        <p:spPr>
          <a:xfrm>
            <a:off x="4104368" y="2436453"/>
            <a:ext cx="612598" cy="51406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128080" y="2295964"/>
            <a:ext cx="5651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8845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74" grpId="0" animBg="1"/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/>
          <p:cNvSpPr txBox="1"/>
          <p:nvPr/>
        </p:nvSpPr>
        <p:spPr>
          <a:xfrm>
            <a:off x="1337071" y="531447"/>
            <a:ext cx="59287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What is one more?  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433093" y="3349435"/>
            <a:ext cx="59287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One more </a:t>
            </a:r>
            <a:r>
              <a:rPr lang="en-GB" sz="3200" dirty="0">
                <a:latin typeface="Comic Sans MS" panose="030F0702030302020204" pitchFamily="66" charset="0"/>
              </a:rPr>
              <a:t>than 19 is  20  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6107584" y="3384179"/>
            <a:ext cx="612598" cy="51406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>
              <a:latin typeface="Comic Sans MS" panose="030F0702030302020204" pitchFamily="66" charset="0"/>
            </a:endParaRPr>
          </a:p>
        </p:txBody>
      </p:sp>
      <p:pic>
        <p:nvPicPr>
          <p:cNvPr id="60" name="Picture 5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2561756"/>
            <a:ext cx="342453" cy="393187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4011006" y="1228721"/>
            <a:ext cx="699670" cy="1973071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2287468"/>
            <a:ext cx="342453" cy="393187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2013181"/>
            <a:ext cx="342453" cy="393187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1738894"/>
            <a:ext cx="342453" cy="393187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1464607"/>
            <a:ext cx="342453" cy="393187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72721" y="1756456"/>
            <a:ext cx="342453" cy="393187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72721" y="2584885"/>
            <a:ext cx="342453" cy="393187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72721" y="2308742"/>
            <a:ext cx="342453" cy="393187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72721" y="2032599"/>
            <a:ext cx="342453" cy="393187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72721" y="1480313"/>
            <a:ext cx="342453" cy="393187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3520967" y="1216857"/>
            <a:ext cx="699670" cy="197307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95164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9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5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000"/>
                            </p:stCondLst>
                            <p:childTnLst>
                              <p:par>
                                <p:cTn id="78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0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/>
          <p:cNvSpPr txBox="1"/>
          <p:nvPr/>
        </p:nvSpPr>
        <p:spPr>
          <a:xfrm>
            <a:off x="1337071" y="531447"/>
            <a:ext cx="59287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What is one more?  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433093" y="3349435"/>
            <a:ext cx="59287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One more </a:t>
            </a:r>
            <a:r>
              <a:rPr lang="en-GB" sz="3200" dirty="0">
                <a:latin typeface="Comic Sans MS" panose="030F0702030302020204" pitchFamily="66" charset="0"/>
              </a:rPr>
              <a:t>than 19 is  20  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6107584" y="3384179"/>
            <a:ext cx="612598" cy="51406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>
              <a:latin typeface="Comic Sans MS" panose="030F0702030302020204" pitchFamily="66" charset="0"/>
            </a:endParaRPr>
          </a:p>
        </p:txBody>
      </p:sp>
      <p:pic>
        <p:nvPicPr>
          <p:cNvPr id="60" name="Picture 5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2561756"/>
            <a:ext cx="342453" cy="393187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4011006" y="1228721"/>
            <a:ext cx="699670" cy="1973071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2287468"/>
            <a:ext cx="342453" cy="393187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2013181"/>
            <a:ext cx="342453" cy="393187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1738894"/>
            <a:ext cx="342453" cy="393187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1464607"/>
            <a:ext cx="342453" cy="393187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1746187"/>
            <a:ext cx="342453" cy="393187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2600932"/>
            <a:ext cx="342453" cy="393187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2316017"/>
            <a:ext cx="342453" cy="393187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2031102"/>
            <a:ext cx="342453" cy="393187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1461272"/>
            <a:ext cx="342453" cy="393187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3520967" y="1216857"/>
            <a:ext cx="699670" cy="197307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67095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9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4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/>
          <p:cNvSpPr txBox="1"/>
          <p:nvPr/>
        </p:nvSpPr>
        <p:spPr>
          <a:xfrm>
            <a:off x="1337071" y="531447"/>
            <a:ext cx="59287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What is one more?  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433093" y="3349435"/>
            <a:ext cx="59287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One more </a:t>
            </a:r>
            <a:r>
              <a:rPr lang="en-GB" sz="3200" dirty="0">
                <a:latin typeface="Comic Sans MS" panose="030F0702030302020204" pitchFamily="66" charset="0"/>
              </a:rPr>
              <a:t>than 19 is  20  </a:t>
            </a:r>
          </a:p>
        </p:txBody>
      </p:sp>
      <p:pic>
        <p:nvPicPr>
          <p:cNvPr id="60" name="Picture 5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2561756"/>
            <a:ext cx="342453" cy="393187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4278917" y="1225445"/>
            <a:ext cx="699670" cy="1973071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2268115"/>
            <a:ext cx="342453" cy="393187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1990180"/>
            <a:ext cx="342453" cy="393187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1758248"/>
            <a:ext cx="342453" cy="393187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1464607"/>
            <a:ext cx="342453" cy="393187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1766944"/>
            <a:ext cx="342453" cy="393187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2584885"/>
            <a:ext cx="342453" cy="393187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2312238"/>
            <a:ext cx="342453" cy="393187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2039591"/>
            <a:ext cx="342453" cy="393187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1494297"/>
            <a:ext cx="342453" cy="393187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3661171" y="1225445"/>
            <a:ext cx="699670" cy="1973071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433093" y="3997514"/>
            <a:ext cx="59287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One more </a:t>
            </a:r>
            <a:r>
              <a:rPr lang="en-GB" sz="3200" dirty="0">
                <a:latin typeface="Comic Sans MS" panose="030F0702030302020204" pitchFamily="66" charset="0"/>
              </a:rPr>
              <a:t>than 29 is  30  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3098014" y="1225445"/>
            <a:ext cx="699670" cy="1973071"/>
          </a:xfrm>
          <a:prstGeom prst="rect">
            <a:avLst/>
          </a:prstGeom>
        </p:spPr>
      </p:pic>
      <p:sp>
        <p:nvSpPr>
          <p:cNvPr id="25" name="Rounded Rectangle 24"/>
          <p:cNvSpPr/>
          <p:nvPr/>
        </p:nvSpPr>
        <p:spPr>
          <a:xfrm>
            <a:off x="6107584" y="3997514"/>
            <a:ext cx="612598" cy="51406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78038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9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"/>
                            </p:stCondLst>
                            <p:childTnLst>
                              <p:par>
                                <p:cTn id="7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4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/>
          <p:cNvSpPr txBox="1"/>
          <p:nvPr/>
        </p:nvSpPr>
        <p:spPr>
          <a:xfrm>
            <a:off x="1337071" y="531447"/>
            <a:ext cx="59287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What is one more?  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433093" y="3349435"/>
            <a:ext cx="59287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One more </a:t>
            </a:r>
            <a:r>
              <a:rPr lang="en-GB" sz="3200" dirty="0">
                <a:latin typeface="Comic Sans MS" panose="030F0702030302020204" pitchFamily="66" charset="0"/>
              </a:rPr>
              <a:t>than 19 is  20  </a:t>
            </a:r>
          </a:p>
        </p:txBody>
      </p:sp>
      <p:pic>
        <p:nvPicPr>
          <p:cNvPr id="60" name="Picture 5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2561756"/>
            <a:ext cx="342453" cy="393187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4278917" y="1225445"/>
            <a:ext cx="699670" cy="1973071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2268115"/>
            <a:ext cx="342453" cy="393187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1990180"/>
            <a:ext cx="342453" cy="393187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1758248"/>
            <a:ext cx="342453" cy="393187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1464607"/>
            <a:ext cx="342453" cy="393187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1766944"/>
            <a:ext cx="342453" cy="393187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2584885"/>
            <a:ext cx="342453" cy="393187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2312238"/>
            <a:ext cx="342453" cy="393187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2039591"/>
            <a:ext cx="342453" cy="393187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1494297"/>
            <a:ext cx="342453" cy="393187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3661171" y="1225445"/>
            <a:ext cx="699670" cy="1973071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433093" y="3997514"/>
            <a:ext cx="59287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One more </a:t>
            </a:r>
            <a:r>
              <a:rPr lang="en-GB" sz="3200" dirty="0">
                <a:latin typeface="Comic Sans MS" panose="030F0702030302020204" pitchFamily="66" charset="0"/>
              </a:rPr>
              <a:t>than 29 is  30  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3098014" y="1225445"/>
            <a:ext cx="699670" cy="19730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1433093" y="4645593"/>
            <a:ext cx="59287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One more </a:t>
            </a:r>
            <a:r>
              <a:rPr lang="en-GB" sz="3200" dirty="0">
                <a:latin typeface="Comic Sans MS" panose="030F0702030302020204" pitchFamily="66" charset="0"/>
              </a:rPr>
              <a:t>than 39 is  40  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6107584" y="4680950"/>
            <a:ext cx="612598" cy="51406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>
              <a:latin typeface="Comic Sans MS" panose="030F0702030302020204" pitchFamily="66" charset="0"/>
            </a:endParaRP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2539498" y="1225445"/>
            <a:ext cx="699670" cy="197307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10770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9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"/>
                            </p:stCondLst>
                            <p:childTnLst>
                              <p:par>
                                <p:cTn id="7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4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/>
          <p:cNvSpPr txBox="1"/>
          <p:nvPr/>
        </p:nvSpPr>
        <p:spPr>
          <a:xfrm>
            <a:off x="1337071" y="531447"/>
            <a:ext cx="59287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What is one more?  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433093" y="3349435"/>
            <a:ext cx="59287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One more </a:t>
            </a:r>
            <a:r>
              <a:rPr lang="en-GB" sz="3200" dirty="0">
                <a:latin typeface="Comic Sans MS" panose="030F0702030302020204" pitchFamily="66" charset="0"/>
              </a:rPr>
              <a:t>than 19 is  20  </a:t>
            </a:r>
          </a:p>
        </p:txBody>
      </p:sp>
      <p:pic>
        <p:nvPicPr>
          <p:cNvPr id="60" name="Picture 5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2561756"/>
            <a:ext cx="342453" cy="393187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4278917" y="1225445"/>
            <a:ext cx="699670" cy="1973071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2268115"/>
            <a:ext cx="342453" cy="393187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1990180"/>
            <a:ext cx="342453" cy="393187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1758248"/>
            <a:ext cx="342453" cy="393187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1464607"/>
            <a:ext cx="342453" cy="393187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1766944"/>
            <a:ext cx="342453" cy="393187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2584885"/>
            <a:ext cx="342453" cy="393187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2312238"/>
            <a:ext cx="342453" cy="393187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2039591"/>
            <a:ext cx="342453" cy="393187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1494297"/>
            <a:ext cx="342453" cy="393187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3661171" y="1225445"/>
            <a:ext cx="699670" cy="1973071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433093" y="3997514"/>
            <a:ext cx="59287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One more </a:t>
            </a:r>
            <a:r>
              <a:rPr lang="en-GB" sz="3200" dirty="0">
                <a:latin typeface="Comic Sans MS" panose="030F0702030302020204" pitchFamily="66" charset="0"/>
              </a:rPr>
              <a:t>than 29 is  30  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3098014" y="1225445"/>
            <a:ext cx="699670" cy="19730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1433093" y="4645593"/>
            <a:ext cx="59287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One more </a:t>
            </a:r>
            <a:r>
              <a:rPr lang="en-GB" sz="3200" dirty="0">
                <a:latin typeface="Comic Sans MS" panose="030F0702030302020204" pitchFamily="66" charset="0"/>
              </a:rPr>
              <a:t>than 39 is  40  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2539498" y="1225445"/>
            <a:ext cx="699670" cy="1973071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1433093" y="5293671"/>
            <a:ext cx="59287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One more </a:t>
            </a:r>
            <a:r>
              <a:rPr lang="en-GB" sz="3200" dirty="0">
                <a:latin typeface="Comic Sans MS" panose="030F0702030302020204" pitchFamily="66" charset="0"/>
              </a:rPr>
              <a:t>than 49 is  50  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6140363" y="5293671"/>
            <a:ext cx="612598" cy="51406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>
              <a:latin typeface="Comic Sans MS" panose="030F0702030302020204" pitchFamily="66" charset="0"/>
            </a:endParaRP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1983797" y="1225444"/>
            <a:ext cx="699670" cy="197307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46474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9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"/>
                            </p:stCondLst>
                            <p:childTnLst>
                              <p:par>
                                <p:cTn id="7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4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/>
          <p:cNvSpPr txBox="1"/>
          <p:nvPr/>
        </p:nvSpPr>
        <p:spPr>
          <a:xfrm>
            <a:off x="1337071" y="531447"/>
            <a:ext cx="59287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What is one less?  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433093" y="3349435"/>
            <a:ext cx="59287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One less </a:t>
            </a:r>
            <a:r>
              <a:rPr lang="en-GB" sz="3200" dirty="0">
                <a:latin typeface="Comic Sans MS" panose="030F0702030302020204" pitchFamily="66" charset="0"/>
              </a:rPr>
              <a:t>than 50 is  49  </a:t>
            </a:r>
          </a:p>
        </p:txBody>
      </p:sp>
      <p:pic>
        <p:nvPicPr>
          <p:cNvPr id="60" name="Picture 5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2561756"/>
            <a:ext cx="342453" cy="393187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4278917" y="1225445"/>
            <a:ext cx="699670" cy="1973071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2268115"/>
            <a:ext cx="342453" cy="393187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1990180"/>
            <a:ext cx="342453" cy="393187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1758248"/>
            <a:ext cx="342453" cy="393187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1464607"/>
            <a:ext cx="342453" cy="393187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1766944"/>
            <a:ext cx="342453" cy="393187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2584885"/>
            <a:ext cx="342453" cy="393187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2312238"/>
            <a:ext cx="342453" cy="393187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2039591"/>
            <a:ext cx="342453" cy="393187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1494297"/>
            <a:ext cx="342453" cy="393187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3661171" y="1225445"/>
            <a:ext cx="699670" cy="1973071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3098014" y="1225445"/>
            <a:ext cx="699670" cy="197307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2539498" y="1225445"/>
            <a:ext cx="699670" cy="1973071"/>
          </a:xfrm>
          <a:prstGeom prst="rect">
            <a:avLst/>
          </a:prstGeom>
        </p:spPr>
      </p:pic>
      <p:sp>
        <p:nvSpPr>
          <p:cNvPr id="25" name="Rounded Rectangle 24"/>
          <p:cNvSpPr/>
          <p:nvPr/>
        </p:nvSpPr>
        <p:spPr>
          <a:xfrm>
            <a:off x="6031181" y="3384792"/>
            <a:ext cx="612598" cy="51406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>
              <a:latin typeface="Comic Sans MS" panose="030F0702030302020204" pitchFamily="66" charset="0"/>
            </a:endParaRP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1983797" y="1225444"/>
            <a:ext cx="699670" cy="197307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51246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/>
          <p:cNvSpPr txBox="1"/>
          <p:nvPr/>
        </p:nvSpPr>
        <p:spPr>
          <a:xfrm>
            <a:off x="1337071" y="531447"/>
            <a:ext cx="59287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What is one less?  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433093" y="3349435"/>
            <a:ext cx="59287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One less </a:t>
            </a:r>
            <a:r>
              <a:rPr lang="en-GB" sz="3200" dirty="0">
                <a:latin typeface="Comic Sans MS" panose="030F0702030302020204" pitchFamily="66" charset="0"/>
              </a:rPr>
              <a:t>than 50 is  49  </a:t>
            </a:r>
          </a:p>
        </p:txBody>
      </p:sp>
      <p:pic>
        <p:nvPicPr>
          <p:cNvPr id="60" name="Picture 5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2561756"/>
            <a:ext cx="342453" cy="393187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4278917" y="1225445"/>
            <a:ext cx="699670" cy="1973071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2268115"/>
            <a:ext cx="342453" cy="393187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1990180"/>
            <a:ext cx="342453" cy="393187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1758248"/>
            <a:ext cx="342453" cy="393187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1464607"/>
            <a:ext cx="342453" cy="393187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1766944"/>
            <a:ext cx="342453" cy="393187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2584885"/>
            <a:ext cx="342453" cy="393187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2312238"/>
            <a:ext cx="342453" cy="393187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2039591"/>
            <a:ext cx="342453" cy="393187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1494297"/>
            <a:ext cx="342453" cy="393187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3661171" y="1225445"/>
            <a:ext cx="699670" cy="1973071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433093" y="3997514"/>
            <a:ext cx="59287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One less </a:t>
            </a:r>
            <a:r>
              <a:rPr lang="en-GB" sz="3200" dirty="0">
                <a:latin typeface="Comic Sans MS" panose="030F0702030302020204" pitchFamily="66" charset="0"/>
              </a:rPr>
              <a:t>than 40 is  39  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3098014" y="1225445"/>
            <a:ext cx="699670" cy="197307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2539498" y="1225445"/>
            <a:ext cx="699670" cy="1973071"/>
          </a:xfrm>
          <a:prstGeom prst="rect">
            <a:avLst/>
          </a:prstGeom>
        </p:spPr>
      </p:pic>
      <p:sp>
        <p:nvSpPr>
          <p:cNvPr id="25" name="Rounded Rectangle 24"/>
          <p:cNvSpPr/>
          <p:nvPr/>
        </p:nvSpPr>
        <p:spPr>
          <a:xfrm>
            <a:off x="6055796" y="4032871"/>
            <a:ext cx="612598" cy="51406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66812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/>
          <p:cNvSpPr txBox="1"/>
          <p:nvPr/>
        </p:nvSpPr>
        <p:spPr>
          <a:xfrm>
            <a:off x="1337071" y="531447"/>
            <a:ext cx="59287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What is one less?  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433093" y="3349435"/>
            <a:ext cx="59287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One less </a:t>
            </a:r>
            <a:r>
              <a:rPr lang="en-GB" sz="3200" dirty="0">
                <a:latin typeface="Comic Sans MS" panose="030F0702030302020204" pitchFamily="66" charset="0"/>
              </a:rPr>
              <a:t>than 50 is  49  </a:t>
            </a:r>
          </a:p>
        </p:txBody>
      </p:sp>
      <p:pic>
        <p:nvPicPr>
          <p:cNvPr id="60" name="Picture 5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2561756"/>
            <a:ext cx="342453" cy="393187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4278917" y="1225445"/>
            <a:ext cx="699670" cy="1973071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2268115"/>
            <a:ext cx="342453" cy="393187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1990180"/>
            <a:ext cx="342453" cy="393187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1758248"/>
            <a:ext cx="342453" cy="393187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1464607"/>
            <a:ext cx="342453" cy="393187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1766944"/>
            <a:ext cx="342453" cy="393187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2584885"/>
            <a:ext cx="342453" cy="393187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2312238"/>
            <a:ext cx="342453" cy="393187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2039591"/>
            <a:ext cx="342453" cy="393187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1494297"/>
            <a:ext cx="342453" cy="393187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3661171" y="1225445"/>
            <a:ext cx="699670" cy="1973071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433093" y="3997514"/>
            <a:ext cx="59287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One less </a:t>
            </a:r>
            <a:r>
              <a:rPr lang="en-GB" sz="3200" dirty="0">
                <a:latin typeface="Comic Sans MS" panose="030F0702030302020204" pitchFamily="66" charset="0"/>
              </a:rPr>
              <a:t>than 40 is  39  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3098014" y="1225445"/>
            <a:ext cx="699670" cy="19730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1433093" y="4645593"/>
            <a:ext cx="59287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One less </a:t>
            </a:r>
            <a:r>
              <a:rPr lang="en-GB" sz="3200" dirty="0">
                <a:latin typeface="Comic Sans MS" panose="030F0702030302020204" pitchFamily="66" charset="0"/>
              </a:rPr>
              <a:t>than 30 is  29  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6055796" y="4716308"/>
            <a:ext cx="612598" cy="51406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7531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/>
          <p:cNvSpPr txBox="1"/>
          <p:nvPr/>
        </p:nvSpPr>
        <p:spPr>
          <a:xfrm>
            <a:off x="1337071" y="531447"/>
            <a:ext cx="59287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What is one less?  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433093" y="3349435"/>
            <a:ext cx="59287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One less </a:t>
            </a:r>
            <a:r>
              <a:rPr lang="en-GB" sz="3200" dirty="0">
                <a:latin typeface="Comic Sans MS" panose="030F0702030302020204" pitchFamily="66" charset="0"/>
              </a:rPr>
              <a:t>than 50 is  49  </a:t>
            </a:r>
          </a:p>
        </p:txBody>
      </p:sp>
      <p:pic>
        <p:nvPicPr>
          <p:cNvPr id="60" name="Picture 5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2561756"/>
            <a:ext cx="342453" cy="393187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4278917" y="1225445"/>
            <a:ext cx="699670" cy="1973071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2268115"/>
            <a:ext cx="342453" cy="393187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1990180"/>
            <a:ext cx="342453" cy="393187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1758248"/>
            <a:ext cx="342453" cy="393187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1464607"/>
            <a:ext cx="342453" cy="393187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1766944"/>
            <a:ext cx="342453" cy="393187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2584885"/>
            <a:ext cx="342453" cy="393187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2312238"/>
            <a:ext cx="342453" cy="393187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2039591"/>
            <a:ext cx="342453" cy="393187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1494297"/>
            <a:ext cx="342453" cy="393187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3661171" y="1225445"/>
            <a:ext cx="699670" cy="1973071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433093" y="3997514"/>
            <a:ext cx="59287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One less </a:t>
            </a:r>
            <a:r>
              <a:rPr lang="en-GB" sz="3200" dirty="0">
                <a:latin typeface="Comic Sans MS" panose="030F0702030302020204" pitchFamily="66" charset="0"/>
              </a:rPr>
              <a:t>than 40 is  39  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433093" y="4645593"/>
            <a:ext cx="59287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One less </a:t>
            </a:r>
            <a:r>
              <a:rPr lang="en-GB" sz="3200" dirty="0">
                <a:latin typeface="Comic Sans MS" panose="030F0702030302020204" pitchFamily="66" charset="0"/>
              </a:rPr>
              <a:t>than 30 is  29  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433093" y="5293671"/>
            <a:ext cx="59287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One less </a:t>
            </a:r>
            <a:r>
              <a:rPr lang="en-GB" sz="3200" dirty="0">
                <a:latin typeface="Comic Sans MS" panose="030F0702030302020204" pitchFamily="66" charset="0"/>
              </a:rPr>
              <a:t>than 20 is  19  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6077730" y="5329028"/>
            <a:ext cx="612598" cy="51406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81808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6499188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5799" y="4104474"/>
            <a:ext cx="1116010" cy="815063"/>
          </a:xfrm>
          <a:prstGeom prst="rect">
            <a:avLst/>
          </a:prstGeom>
        </p:spPr>
      </p:pic>
      <p:sp>
        <p:nvSpPr>
          <p:cNvPr id="12" name="Rounded Rectangular Callout 11"/>
          <p:cNvSpPr/>
          <p:nvPr/>
        </p:nvSpPr>
        <p:spPr>
          <a:xfrm>
            <a:off x="2428341" y="506731"/>
            <a:ext cx="2419588" cy="1154041"/>
          </a:xfrm>
          <a:prstGeom prst="wedgeRoundRectCallout">
            <a:avLst>
              <a:gd name="adj1" fmla="val -68004"/>
              <a:gd name="adj2" fmla="val 40398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2348274" y="614741"/>
            <a:ext cx="257972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Only the ones change!</a:t>
            </a:r>
          </a:p>
        </p:txBody>
      </p:sp>
      <p:sp>
        <p:nvSpPr>
          <p:cNvPr id="14" name="Rounded Rectangular Callout 13"/>
          <p:cNvSpPr/>
          <p:nvPr/>
        </p:nvSpPr>
        <p:spPr>
          <a:xfrm>
            <a:off x="3974400" y="3020913"/>
            <a:ext cx="2419588" cy="1154041"/>
          </a:xfrm>
          <a:prstGeom prst="wedgeRoundRectCallout">
            <a:avLst>
              <a:gd name="adj1" fmla="val -6522"/>
              <a:gd name="adj2" fmla="val 71146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894333" y="3071227"/>
            <a:ext cx="257972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Actually, not always.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784532" y="1996872"/>
            <a:ext cx="52914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One less </a:t>
            </a:r>
            <a:r>
              <a:rPr lang="en-GB" sz="3600" dirty="0">
                <a:latin typeface="Comic Sans MS" panose="030F0702030302020204" pitchFamily="66" charset="0"/>
              </a:rPr>
              <a:t>than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>
                <a:latin typeface="Comic Sans MS" panose="030F0702030302020204" pitchFamily="66" charset="0"/>
              </a:rPr>
              <a:t>3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  <a:r>
              <a:rPr lang="en-GB" sz="3600" dirty="0">
                <a:latin typeface="Comic Sans MS" panose="030F0702030302020204" pitchFamily="66" charset="0"/>
              </a:rPr>
              <a:t> is 3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pic>
        <p:nvPicPr>
          <p:cNvPr id="61" name="Picture 6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58713" y="1034331"/>
            <a:ext cx="1500496" cy="1052441"/>
          </a:xfrm>
          <a:prstGeom prst="rect">
            <a:avLst/>
          </a:prstGeom>
        </p:spPr>
      </p:pic>
      <p:sp>
        <p:nvSpPr>
          <p:cNvPr id="64" name="TextBox 63"/>
          <p:cNvSpPr txBox="1"/>
          <p:nvPr/>
        </p:nvSpPr>
        <p:spPr>
          <a:xfrm>
            <a:off x="1784533" y="4973069"/>
            <a:ext cx="52914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One less </a:t>
            </a:r>
            <a:r>
              <a:rPr lang="en-GB" sz="3600" dirty="0">
                <a:latin typeface="Comic Sans MS" panose="030F0702030302020204" pitchFamily="66" charset="0"/>
              </a:rPr>
              <a:t>than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>
                <a:latin typeface="Comic Sans MS" panose="030F0702030302020204" pitchFamily="66" charset="0"/>
              </a:rPr>
              <a:t>4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0</a:t>
            </a:r>
            <a:r>
              <a:rPr lang="en-GB" sz="3600" dirty="0">
                <a:latin typeface="Comic Sans MS" panose="030F0702030302020204" pitchFamily="66" charset="0"/>
              </a:rPr>
              <a:t> is </a:t>
            </a:r>
            <a:r>
              <a:rPr lang="en-GB" sz="3600" dirty="0">
                <a:solidFill>
                  <a:srgbClr val="0070C0"/>
                </a:solidFill>
                <a:latin typeface="Comic Sans MS" panose="030F0702030302020204" pitchFamily="66" charset="0"/>
              </a:rPr>
              <a:t>39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34844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/>
      <p:bldP spid="6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81819216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4|18.4|18.2|20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4|1.9|3.5|3.6|3.4|21.7|2.2|2.4|3.9|3.5|4.2|2|2.4|2.7|2.9|2.2|2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3.9|1.5|1.4|1.4|17.9|3.5|2.4|4.2|3.9|2.4|5.6|4|2.1|2.8|3|2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11.3|1.8|2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|1.7|1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|8.8|13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|3|8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|1.9|5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|1.2|6.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8|7.1|9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8|3.3|4.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|1.6|3.6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3|3.2|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|4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3" ma:contentTypeDescription="Create a new document." ma:contentTypeScope="" ma:versionID="9a7d41a2c158f06f657e0823ce387b7f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4c734954345243be7738907af8f63054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infopath/2007/PartnerControls"/>
    <ds:schemaRef ds:uri="http://schemas.openxmlformats.org/package/2006/metadata/core-properties"/>
    <ds:schemaRef ds:uri="http://purl.org/dc/dcmitype/"/>
    <ds:schemaRef ds:uri="cee99ee9-287b-4f9a-957c-ba5ae7375c9a"/>
    <ds:schemaRef ds:uri="http://schemas.microsoft.com/office/2006/documentManagement/types"/>
    <ds:schemaRef ds:uri="522d4c35-b548-4432-90ae-af4376e1c4b4"/>
    <ds:schemaRef ds:uri="http://purl.org/dc/elements/1.1/"/>
    <ds:schemaRef ds:uri="http://purl.org/dc/terms/"/>
    <ds:schemaRef ds:uri="http://www.w3.org/XML/1998/namespace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FB3965A-EA40-4E69-87C1-9271DEE5100F}"/>
</file>

<file path=docProps/app.xml><?xml version="1.0" encoding="utf-8"?>
<Properties xmlns="http://schemas.openxmlformats.org/officeDocument/2006/extended-properties" xmlns:vt="http://schemas.openxmlformats.org/officeDocument/2006/docPropsVTypes">
  <TotalTime>4346</TotalTime>
  <Words>381</Words>
  <Application>Microsoft Office PowerPoint</Application>
  <PresentationFormat>On-screen Show (4:3)</PresentationFormat>
  <Paragraphs>80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21</vt:i4>
      </vt:variant>
    </vt:vector>
  </HeadingPairs>
  <TitlesOfParts>
    <vt:vector size="33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2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3 on the worksheet</vt:lpstr>
      <vt:lpstr>PowerPoint Presentation</vt:lpstr>
      <vt:lpstr>Have a go at question 4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245</cp:revision>
  <dcterms:created xsi:type="dcterms:W3CDTF">2019-07-05T11:02:13Z</dcterms:created>
  <dcterms:modified xsi:type="dcterms:W3CDTF">2021-01-21T14:22:55Z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