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58b12b2727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58b12b272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75fb0eb7c4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75fb0eb7c4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58b12b2727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58b12b2727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620efd821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620efd821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858c7bbce9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858c7bbce9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dd8fff745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dd8fff745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620efd821a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620efd821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5fb0eb7c4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5fb0eb7c4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7dd8fff745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7dd8fff745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620efd821a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620efd821a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858c7bbce9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858c7bbce9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65683" y="1785050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Walrus and the Carpenter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/>
              <a:t>Lewis Carroll</a:t>
            </a:r>
            <a:endParaRPr sz="27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</a:t>
            </a:r>
            <a:endParaRPr/>
          </a:p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Char char="●"/>
            </a:pPr>
            <a:r>
              <a:rPr lang="en-GB" sz="2500">
                <a:solidFill>
                  <a:srgbClr val="434343"/>
                </a:solidFill>
              </a:rPr>
              <a:t>The </a:t>
            </a:r>
            <a:r>
              <a:rPr b="1" lang="en-GB" sz="2500" u="sng">
                <a:solidFill>
                  <a:srgbClr val="434343"/>
                </a:solidFill>
              </a:rPr>
              <a:t>billows</a:t>
            </a:r>
            <a:r>
              <a:rPr lang="en-GB" sz="2500">
                <a:solidFill>
                  <a:srgbClr val="434343"/>
                </a:solidFill>
              </a:rPr>
              <a:t> smooth and bright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Char char="●"/>
            </a:pPr>
            <a:r>
              <a:rPr lang="en-GB" sz="2500">
                <a:solidFill>
                  <a:srgbClr val="434343"/>
                </a:solidFill>
              </a:rPr>
              <a:t>They wept like anything to see such </a:t>
            </a:r>
            <a:r>
              <a:rPr b="1" lang="en-GB" sz="2500" u="sng">
                <a:solidFill>
                  <a:srgbClr val="434343"/>
                </a:solidFill>
              </a:rPr>
              <a:t>quantities</a:t>
            </a:r>
            <a:r>
              <a:rPr lang="en-GB" sz="2500">
                <a:solidFill>
                  <a:srgbClr val="434343"/>
                </a:solidFill>
              </a:rPr>
              <a:t> of sand.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Char char="●"/>
            </a:pPr>
            <a:r>
              <a:rPr lang="en-GB" sz="2500">
                <a:solidFill>
                  <a:srgbClr val="434343"/>
                </a:solidFill>
              </a:rPr>
              <a:t> The Walrus did </a:t>
            </a:r>
            <a:r>
              <a:rPr b="1" lang="en-GB" sz="2500" u="sng">
                <a:solidFill>
                  <a:srgbClr val="434343"/>
                </a:solidFill>
              </a:rPr>
              <a:t>beseech</a:t>
            </a:r>
            <a:r>
              <a:rPr lang="en-GB" sz="2500">
                <a:solidFill>
                  <a:srgbClr val="434343"/>
                </a:solidFill>
              </a:rPr>
              <a:t>.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Char char="●"/>
            </a:pPr>
            <a:r>
              <a:rPr lang="en-GB" sz="2500">
                <a:solidFill>
                  <a:srgbClr val="434343"/>
                </a:solidFill>
              </a:rPr>
              <a:t>Along the </a:t>
            </a:r>
            <a:r>
              <a:rPr b="1" lang="en-GB" sz="2500" u="sng">
                <a:solidFill>
                  <a:srgbClr val="434343"/>
                </a:solidFill>
              </a:rPr>
              <a:t>briny</a:t>
            </a:r>
            <a:r>
              <a:rPr lang="en-GB" sz="2500">
                <a:solidFill>
                  <a:srgbClr val="434343"/>
                </a:solidFill>
              </a:rPr>
              <a:t> beach: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Char char="●"/>
            </a:pPr>
            <a:r>
              <a:rPr lang="en-GB" sz="2500">
                <a:solidFill>
                  <a:srgbClr val="434343"/>
                </a:solidFill>
              </a:rPr>
              <a:t>that would be a </a:t>
            </a:r>
            <a:r>
              <a:rPr b="1" lang="en-GB" sz="2500" u="sng">
                <a:solidFill>
                  <a:srgbClr val="434343"/>
                </a:solidFill>
              </a:rPr>
              <a:t>dismal</a:t>
            </a:r>
            <a:r>
              <a:rPr lang="en-GB" sz="2500">
                <a:solidFill>
                  <a:srgbClr val="434343"/>
                </a:solidFill>
              </a:rPr>
              <a:t> thing to do!'</a:t>
            </a:r>
            <a:endParaRPr sz="2500">
              <a:solidFill>
                <a:srgbClr val="434343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25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</a:t>
            </a:r>
            <a:endParaRPr/>
          </a:p>
        </p:txBody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AutoNum type="arabicPeriod"/>
            </a:pPr>
            <a:r>
              <a:rPr lang="en-GB" sz="2500">
                <a:solidFill>
                  <a:srgbClr val="434343"/>
                </a:solidFill>
              </a:rPr>
              <a:t>What is odd about the sun shining in verse one?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AutoNum type="arabicPeriod"/>
            </a:pPr>
            <a:r>
              <a:rPr lang="en-GB" sz="2500">
                <a:solidFill>
                  <a:srgbClr val="434343"/>
                </a:solidFill>
              </a:rPr>
              <a:t>Why is the moon shining ‘sulkily’?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AutoNum type="arabicPeriod"/>
            </a:pPr>
            <a:r>
              <a:rPr lang="en-GB" sz="2500">
                <a:solidFill>
                  <a:srgbClr val="434343"/>
                </a:solidFill>
              </a:rPr>
              <a:t>Why could you not see a cloud?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AutoNum type="arabicPeriod"/>
            </a:pPr>
            <a:r>
              <a:rPr lang="en-GB" sz="2500">
                <a:solidFill>
                  <a:srgbClr val="434343"/>
                </a:solidFill>
              </a:rPr>
              <a:t>What did the Walrus and the Carpenter weep about in verse four?</a:t>
            </a:r>
            <a:endParaRPr sz="2500">
              <a:solidFill>
                <a:srgbClr val="434343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500"/>
              <a:buAutoNum type="arabicPeriod"/>
            </a:pPr>
            <a:r>
              <a:rPr lang="en-GB" sz="2500">
                <a:solidFill>
                  <a:srgbClr val="434343"/>
                </a:solidFill>
              </a:rPr>
              <a:t>What is odd about the oysters wearing shoes?</a:t>
            </a:r>
            <a:endParaRPr sz="25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 </a:t>
            </a:r>
            <a:endParaRPr/>
          </a:p>
        </p:txBody>
      </p:sp>
      <p:sp>
        <p:nvSpPr>
          <p:cNvPr id="72" name="Google Shape;72;p16"/>
          <p:cNvSpPr txBox="1"/>
          <p:nvPr>
            <p:ph idx="1" type="body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You will now have 2 minutes to summarise the poem in your own words with your partner.</a:t>
            </a:r>
            <a:endParaRPr sz="30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Be ready to share it with the rest of the class.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73" name="Google Shape;73;p16"/>
          <p:cNvPicPr preferRelativeResize="0"/>
          <p:nvPr/>
        </p:nvPicPr>
        <p:blipFill rotWithShape="1">
          <a:blip r:embed="rId3">
            <a:alphaModFix/>
          </a:blip>
          <a:srcRect b="0" l="-3050" r="3050" t="0"/>
          <a:stretch/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r>
              <a:rPr lang="en-GB"/>
              <a:t> </a:t>
            </a:r>
            <a:endParaRPr/>
          </a:p>
        </p:txBody>
      </p:sp>
      <p:sp>
        <p:nvSpPr>
          <p:cNvPr id="79" name="Google Shape;79;p17"/>
          <p:cNvSpPr txBox="1"/>
          <p:nvPr>
            <p:ph idx="1" type="body"/>
          </p:nvPr>
        </p:nvSpPr>
        <p:spPr>
          <a:xfrm>
            <a:off x="311700" y="2211575"/>
            <a:ext cx="8520600" cy="2399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What are the Walrus and the Carpenter weeping about in stanzas 4 and 5?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86" name="Google Shape;86;p18"/>
          <p:cNvSpPr txBox="1"/>
          <p:nvPr>
            <p:ph idx="1" type="body"/>
          </p:nvPr>
        </p:nvSpPr>
        <p:spPr>
          <a:xfrm>
            <a:off x="311700" y="2211575"/>
            <a:ext cx="8520600" cy="2399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What are the Walrus and the Carpenter weeping about in stanzas 4 and 5?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What might the sand represent in these stanzas?</a:t>
            </a:r>
            <a:endParaRPr sz="3000"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Why do you think this?</a:t>
            </a:r>
            <a:endParaRPr sz="3000"/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93" name="Google Shape;93;p19"/>
          <p:cNvSpPr txBox="1"/>
          <p:nvPr>
            <p:ph idx="1" type="body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What message do you think Lewis Carroll is trying to convey to the reader throughout the poem?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94" name="Google Shape;9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r>
              <a:rPr lang="en-GB"/>
              <a:t> </a:t>
            </a:r>
            <a:endParaRPr/>
          </a:p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Why do you think the oldest and youngest oysters acted so differently?</a:t>
            </a:r>
            <a:endParaRPr sz="30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Explain why the poet has made this contrast.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 </a:t>
            </a:r>
            <a:endParaRPr/>
          </a:p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311700" y="1194725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When do the oysters realise the truth of what is happening?</a:t>
            </a:r>
            <a:endParaRPr sz="30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What makes them realise this?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 </a:t>
            </a:r>
            <a:endParaRPr/>
          </a:p>
        </p:txBody>
      </p:sp>
      <p:sp>
        <p:nvSpPr>
          <p:cNvPr id="114" name="Google Shape;114;p22"/>
          <p:cNvSpPr txBox="1"/>
          <p:nvPr>
            <p:ph idx="1" type="body"/>
          </p:nvPr>
        </p:nvSpPr>
        <p:spPr>
          <a:xfrm>
            <a:off x="311700" y="14727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1900">
                <a:solidFill>
                  <a:srgbClr val="434343"/>
                </a:solidFill>
              </a:rPr>
              <a:t>‘But not on us!' the Oysters cried,</a:t>
            </a:r>
            <a:endParaRPr i="1" sz="1900">
              <a:solidFill>
                <a:srgbClr val="434343"/>
              </a:solidFill>
            </a:endParaRPr>
          </a:p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1900">
                <a:solidFill>
                  <a:srgbClr val="434343"/>
                </a:solidFill>
              </a:rPr>
              <a:t>      Turning a little blue.</a:t>
            </a:r>
            <a:endParaRPr i="1" sz="1900">
              <a:solidFill>
                <a:srgbClr val="434343"/>
              </a:solidFill>
            </a:endParaRPr>
          </a:p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1900">
                <a:solidFill>
                  <a:srgbClr val="434343"/>
                </a:solidFill>
              </a:rPr>
              <a:t>After such kindness, that would be</a:t>
            </a:r>
            <a:endParaRPr i="1" sz="1900">
              <a:solidFill>
                <a:srgbClr val="434343"/>
              </a:solidFill>
            </a:endParaRPr>
          </a:p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1900">
                <a:solidFill>
                  <a:srgbClr val="434343"/>
                </a:solidFill>
              </a:rPr>
              <a:t>      A dismal thing to do!'</a:t>
            </a:r>
            <a:endParaRPr i="1" sz="1900">
              <a:solidFill>
                <a:srgbClr val="434343"/>
              </a:solidFill>
            </a:endParaRPr>
          </a:p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1900">
                <a:solidFill>
                  <a:srgbClr val="434343"/>
                </a:solidFill>
              </a:rPr>
              <a:t>The night is fine,' the Walrus said.</a:t>
            </a:r>
            <a:endParaRPr i="1" sz="1900">
              <a:solidFill>
                <a:srgbClr val="434343"/>
              </a:solidFill>
            </a:endParaRPr>
          </a:p>
          <a:p>
            <a:pPr indent="-190500" lvl="0" marL="1397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900">
                <a:solidFill>
                  <a:srgbClr val="434343"/>
                </a:solidFill>
              </a:rPr>
              <a:t>      Do you admire the view?’</a:t>
            </a:r>
            <a:endParaRPr sz="30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>
                <a:solidFill>
                  <a:srgbClr val="434343"/>
                </a:solidFill>
              </a:rPr>
              <a:t>Why does the Walrus ask the oysters if they enjoy the view in this stanza?</a:t>
            </a:r>
            <a:endParaRPr sz="3000">
              <a:solidFill>
                <a:srgbClr val="434343"/>
              </a:solidFill>
            </a:endParaRPr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</a:t>
            </a:r>
            <a:r>
              <a:rPr lang="en-GB"/>
              <a:t> </a:t>
            </a:r>
            <a:endParaRPr/>
          </a:p>
        </p:txBody>
      </p:sp>
      <p:sp>
        <p:nvSpPr>
          <p:cNvPr id="121" name="Google Shape;121;p23"/>
          <p:cNvSpPr txBox="1"/>
          <p:nvPr>
            <p:ph idx="1" type="body"/>
          </p:nvPr>
        </p:nvSpPr>
        <p:spPr>
          <a:xfrm>
            <a:off x="311700" y="1535950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The Walrus, the Carpenter and the young Oysters are the main characters in this poem. </a:t>
            </a:r>
            <a:endParaRPr sz="25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What are some of their main character traits? </a:t>
            </a:r>
            <a:endParaRPr sz="25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500">
                <a:solidFill>
                  <a:srgbClr val="434343"/>
                </a:solidFill>
              </a:rPr>
              <a:t>Support this using text evidence. </a:t>
            </a:r>
            <a:endParaRPr sz="2500">
              <a:solidFill>
                <a:srgbClr val="434343"/>
              </a:solidFill>
            </a:endParaRPr>
          </a:p>
        </p:txBody>
      </p:sp>
      <p:pic>
        <p:nvPicPr>
          <p:cNvPr id="122" name="Google Shape;1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9725" y="73025"/>
            <a:ext cx="1536328" cy="15363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28" name="Google Shape;128;p24"/>
          <p:cNvSpPr txBox="1"/>
          <p:nvPr>
            <p:ph idx="1" type="body"/>
          </p:nvPr>
        </p:nvSpPr>
        <p:spPr>
          <a:xfrm>
            <a:off x="311700" y="1788700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500">
                <a:solidFill>
                  <a:srgbClr val="434343"/>
                </a:solidFill>
              </a:rPr>
              <a:t>Based on your analysis, how would you describe each character – a leader or a follower? </a:t>
            </a:r>
            <a:endParaRPr sz="2500">
              <a:solidFill>
                <a:srgbClr val="434343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500">
                <a:solidFill>
                  <a:srgbClr val="434343"/>
                </a:solidFill>
              </a:rPr>
              <a:t>Support your answer using the traits from your last question or additional evidence from text.</a:t>
            </a:r>
            <a:endParaRPr sz="2500">
              <a:solidFill>
                <a:srgbClr val="434343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500">
              <a:solidFill>
                <a:srgbClr val="434343"/>
              </a:solidFill>
            </a:endParaRPr>
          </a:p>
        </p:txBody>
      </p:sp>
      <p:pic>
        <p:nvPicPr>
          <p:cNvPr id="129" name="Google Shape;12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29725" y="73025"/>
            <a:ext cx="1536328" cy="15363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