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-6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q-Rqdgna3Y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905DA7-AFFE-40E3-AC4F-64CEC9F4C81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Music – El Jarabe </a:t>
            </a:r>
            <a:r>
              <a:rPr lang="en-GB" dirty="0" err="1"/>
              <a:t>Taatio</a:t>
            </a:r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9BAACBE-4CA9-450E-9D5E-41D71B677C3B}"/>
              </a:ext>
            </a:extLst>
          </p:cNvPr>
          <p:cNvGrpSpPr/>
          <p:nvPr/>
        </p:nvGrpSpPr>
        <p:grpSpPr>
          <a:xfrm>
            <a:off x="1331843" y="4194313"/>
            <a:ext cx="9154216" cy="1918253"/>
            <a:chOff x="0" y="0"/>
            <a:chExt cx="6235700" cy="1101062"/>
          </a:xfrm>
        </p:grpSpPr>
        <p:sp>
          <p:nvSpPr>
            <p:cNvPr id="5" name="Rectangle: Rounded Corners 4">
              <a:extLst>
                <a:ext uri="{FF2B5EF4-FFF2-40B4-BE49-F238E27FC236}">
                  <a16:creationId xmlns:a16="http://schemas.microsoft.com/office/drawing/2014/main" id="{BB23F450-F8A8-49E3-80A1-FA6046ADCE03}"/>
                </a:ext>
              </a:extLst>
            </p:cNvPr>
            <p:cNvSpPr/>
            <p:nvPr/>
          </p:nvSpPr>
          <p:spPr>
            <a:xfrm>
              <a:off x="0" y="0"/>
              <a:ext cx="6200775" cy="971550"/>
            </a:xfrm>
            <a:prstGeom prst="round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/>
            </a:p>
          </p:txBody>
        </p:sp>
        <p:sp>
          <p:nvSpPr>
            <p:cNvPr id="6" name="Text Box 2">
              <a:extLst>
                <a:ext uri="{FF2B5EF4-FFF2-40B4-BE49-F238E27FC236}">
                  <a16:creationId xmlns:a16="http://schemas.microsoft.com/office/drawing/2014/main" id="{5DF969B1-8F7A-4F01-9411-962E258DFF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1450" y="110462"/>
              <a:ext cx="6064250" cy="990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u="sng">
                  <a:effectLst/>
                  <a:latin typeface="Twinkl Cursive Looped" panose="020000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19/11/20</a:t>
              </a:r>
              <a:endParaRPr lang="en-GB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en-GB" sz="2400" u="sng">
                  <a:effectLst/>
                  <a:latin typeface="Twinkl Cursive Looped" panose="020000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 listen with attention to detail and recall sounds with increasing aural memory</a:t>
              </a:r>
              <a:endParaRPr lang="en-GB" sz="24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1232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84FCF-B73C-49B2-8603-36F0C78696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4487332"/>
            <a:ext cx="9254918" cy="1257485"/>
          </a:xfrm>
        </p:spPr>
        <p:txBody>
          <a:bodyPr>
            <a:normAutofit/>
          </a:bodyPr>
          <a:lstStyle/>
          <a:p>
            <a:r>
              <a:rPr lang="en-GB" sz="2400" u="sng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https://www.youtube.com/watch?v=q-Rqdgna3Yw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88D82E-EBA6-47EF-A886-01B603CB5D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Listen to the song first … try and listen to the different instruments</a:t>
            </a:r>
          </a:p>
        </p:txBody>
      </p:sp>
    </p:spTree>
    <p:extLst>
      <p:ext uri="{BB962C8B-B14F-4D97-AF65-F5344CB8AC3E}">
        <p14:creationId xmlns:p14="http://schemas.microsoft.com/office/powerpoint/2010/main" val="38105271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507BFC-C8FC-4E70-9F13-F276EFFB26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1" y="685800"/>
            <a:ext cx="10368101" cy="5476461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This piece of music is made up from an introduction and 6 motifs. We will only look a the first three today.</a:t>
            </a:r>
          </a:p>
          <a:p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 motif is a section of music, and this piece has 6 sections (</a:t>
            </a:r>
            <a:r>
              <a:rPr lang="en-GB" sz="2800" dirty="0" err="1">
                <a:solidFill>
                  <a:schemeClr val="tx1"/>
                </a:solidFill>
                <a:latin typeface="Twinkl Cursive Looped" panose="02000000000000000000" pitchFamily="2" charset="0"/>
              </a:rPr>
              <a:t>motifS</a:t>
            </a:r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) in it.</a:t>
            </a:r>
          </a:p>
          <a:p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Intro – 0:00 -&gt; 0:04</a:t>
            </a:r>
          </a:p>
          <a:p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Motif 1 – 0:04 -&gt; 0:18</a:t>
            </a:r>
          </a:p>
          <a:p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Motif 2 – 0:18 -&gt; 0:31 (then repeats Motif 1)</a:t>
            </a:r>
          </a:p>
          <a:p>
            <a:r>
              <a:rPr lang="en-GB" sz="2800" dirty="0">
                <a:solidFill>
                  <a:schemeClr val="tx1"/>
                </a:solidFill>
                <a:latin typeface="Twinkl Cursive Looped" panose="02000000000000000000" pitchFamily="2" charset="0"/>
              </a:rPr>
              <a:t>Motif 3 – 0:40-&gt; 1:19 (stop there)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375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DCD509B-F71D-49B7-AA00-F80CF8A275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717817"/>
              </p:ext>
            </p:extLst>
          </p:nvPr>
        </p:nvGraphicFramePr>
        <p:xfrm>
          <a:off x="649356" y="606287"/>
          <a:ext cx="10893287" cy="5645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00827">
                  <a:extLst>
                    <a:ext uri="{9D8B030D-6E8A-4147-A177-3AD203B41FA5}">
                      <a16:colId xmlns:a16="http://schemas.microsoft.com/office/drawing/2014/main" val="1330882218"/>
                    </a:ext>
                  </a:extLst>
                </a:gridCol>
                <a:gridCol w="1236240">
                  <a:extLst>
                    <a:ext uri="{9D8B030D-6E8A-4147-A177-3AD203B41FA5}">
                      <a16:colId xmlns:a16="http://schemas.microsoft.com/office/drawing/2014/main" val="757636364"/>
                    </a:ext>
                  </a:extLst>
                </a:gridCol>
                <a:gridCol w="2524051">
                  <a:extLst>
                    <a:ext uri="{9D8B030D-6E8A-4147-A177-3AD203B41FA5}">
                      <a16:colId xmlns:a16="http://schemas.microsoft.com/office/drawing/2014/main" val="3681396871"/>
                    </a:ext>
                  </a:extLst>
                </a:gridCol>
                <a:gridCol w="2524051">
                  <a:extLst>
                    <a:ext uri="{9D8B030D-6E8A-4147-A177-3AD203B41FA5}">
                      <a16:colId xmlns:a16="http://schemas.microsoft.com/office/drawing/2014/main" val="56668865"/>
                    </a:ext>
                  </a:extLst>
                </a:gridCol>
                <a:gridCol w="2408118">
                  <a:extLst>
                    <a:ext uri="{9D8B030D-6E8A-4147-A177-3AD203B41FA5}">
                      <a16:colId xmlns:a16="http://schemas.microsoft.com/office/drawing/2014/main" val="2113124751"/>
                    </a:ext>
                  </a:extLst>
                </a:gridCol>
              </a:tblGrid>
              <a:tr h="4218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2000">
                          <a:effectLst/>
                        </a:rPr>
                        <a:t>Instrument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2000">
                          <a:effectLst/>
                        </a:rPr>
                        <a:t>Intro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2000">
                          <a:effectLst/>
                        </a:rPr>
                        <a:t>Motif 1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2000">
                          <a:effectLst/>
                        </a:rPr>
                        <a:t>Motif 2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2000" dirty="0">
                          <a:effectLst/>
                        </a:rPr>
                        <a:t>Motif 3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extLst>
                  <a:ext uri="{0D108BD9-81ED-4DB2-BD59-A6C34878D82A}">
                    <a16:rowId xmlns:a16="http://schemas.microsoft.com/office/drawing/2014/main" val="3338122667"/>
                  </a:ext>
                </a:extLst>
              </a:tr>
              <a:tr h="130588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extLst>
                  <a:ext uri="{0D108BD9-81ED-4DB2-BD59-A6C34878D82A}">
                    <a16:rowId xmlns:a16="http://schemas.microsoft.com/office/drawing/2014/main" val="2532650620"/>
                  </a:ext>
                </a:extLst>
              </a:tr>
              <a:tr h="130588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extLst>
                  <a:ext uri="{0D108BD9-81ED-4DB2-BD59-A6C34878D82A}">
                    <a16:rowId xmlns:a16="http://schemas.microsoft.com/office/drawing/2014/main" val="2044968508"/>
                  </a:ext>
                </a:extLst>
              </a:tr>
              <a:tr h="130588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extLst>
                  <a:ext uri="{0D108BD9-81ED-4DB2-BD59-A6C34878D82A}">
                    <a16:rowId xmlns:a16="http://schemas.microsoft.com/office/drawing/2014/main" val="1337412738"/>
                  </a:ext>
                </a:extLst>
              </a:tr>
              <a:tr h="130588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  <a:tabLst>
                          <a:tab pos="1323975" algn="l"/>
                        </a:tabLs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7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014" marR="43014" marT="0" marB="0"/>
                </a:tc>
                <a:extLst>
                  <a:ext uri="{0D108BD9-81ED-4DB2-BD59-A6C34878D82A}">
                    <a16:rowId xmlns:a16="http://schemas.microsoft.com/office/drawing/2014/main" val="2094640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8881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0C1221-7A0E-46AE-9CCD-801148802C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410" y="318053"/>
            <a:ext cx="10845179" cy="6202018"/>
          </a:xfrm>
        </p:spPr>
        <p:txBody>
          <a:bodyPr>
            <a:normAutofit/>
          </a:bodyPr>
          <a:lstStyle/>
          <a:p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Listen to the introduction and identify which instruments were being used. </a:t>
            </a:r>
          </a:p>
          <a:p>
            <a:endParaRPr lang="en-GB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You can draw something to represent the music – if the notes go higher pitched, your line/dash can go up, if the pitch goes down, so can your symbols. </a:t>
            </a:r>
          </a:p>
          <a:p>
            <a:r>
              <a:rPr lang="en-GB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Draw your swirls/lines to show the music changing through the motif. (If the instruments play the same tune, the symbols may look the same) LOOK at the example provided.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387118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333A52-1212-4F32-8D06-F898439E48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1" y="4487332"/>
            <a:ext cx="10944571" cy="1507067"/>
          </a:xfrm>
        </p:spPr>
        <p:txBody>
          <a:bodyPr>
            <a:normAutofit/>
          </a:bodyPr>
          <a:lstStyle/>
          <a:p>
            <a:r>
              <a:rPr lang="en-GB" dirty="0"/>
              <a:t>An example of what the instrumental sounds could look like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BAC4889-4649-476F-A5FC-292E1AA9DF2A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5" b="15070"/>
          <a:stretch/>
        </p:blipFill>
        <p:spPr bwMode="auto">
          <a:xfrm>
            <a:off x="735804" y="685800"/>
            <a:ext cx="10892978" cy="38015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04336888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15</TotalTime>
  <Words>244</Words>
  <Application>Microsoft Office PowerPoint</Application>
  <PresentationFormat>Widescreen</PresentationFormat>
  <Paragraphs>41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Century Gothic</vt:lpstr>
      <vt:lpstr>Times New Roman</vt:lpstr>
      <vt:lpstr>Twinkl Cursive Looped</vt:lpstr>
      <vt:lpstr>Wingdings 3</vt:lpstr>
      <vt:lpstr>Slice</vt:lpstr>
      <vt:lpstr>Music – El Jarabe Taatio</vt:lpstr>
      <vt:lpstr>https://www.youtube.com/watch?v=q-Rqdgna3Yw </vt:lpstr>
      <vt:lpstr>PowerPoint Presentation</vt:lpstr>
      <vt:lpstr>PowerPoint Presentation</vt:lpstr>
      <vt:lpstr>PowerPoint Presentation</vt:lpstr>
      <vt:lpstr>An example of what the instrumental sounds could look like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 – El Jarabe Taatio</dc:title>
  <dc:creator>Joe Jacques</dc:creator>
  <cp:lastModifiedBy>Joe Jacques</cp:lastModifiedBy>
  <cp:revision>2</cp:revision>
  <dcterms:created xsi:type="dcterms:W3CDTF">2020-11-09T15:59:06Z</dcterms:created>
  <dcterms:modified xsi:type="dcterms:W3CDTF">2020-11-09T16:14:30Z</dcterms:modified>
</cp:coreProperties>
</file>