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7" r:id="rId6"/>
  </p:sldMasterIdLst>
  <p:sldIdLst>
    <p:sldId id="256" r:id="rId7"/>
    <p:sldId id="721" r:id="rId8"/>
    <p:sldId id="722" r:id="rId9"/>
    <p:sldId id="269" r:id="rId10"/>
    <p:sldId id="723" r:id="rId11"/>
    <p:sldId id="724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93" r:id="rId23"/>
    <p:sldId id="283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70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9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1B9E4-D4AD-467A-A6B4-8D9D18ADA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303D9C-0317-4C1B-8B79-CFE73AD4E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2C08CC-EFD9-4E4D-8BD5-4BF283A83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BC000-C922-4D36-ACD6-2564C748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C1E5F-7885-4283-A233-458BD6129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791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AE6A1-D8F8-4FE3-B01B-128EF8CB7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E53BA-6C27-4EC9-B075-48E1204441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E07704-13A6-479A-B03A-5B2AA62F5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5F333-693B-4BFD-BA86-83853E53C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53925-04E2-43F9-94F9-89ADC64A2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9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942BB-CF9F-4A1F-82E2-8E10C11CF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F6E8A0-3514-4736-A963-4874A788B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9FC56-6A44-402E-BB6B-446FFD6AB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88C2D-1D1E-4B57-B005-667EF4DAB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7B5E3-15B4-4F24-AA5C-705E7687F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541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BF794-4D2A-463A-AEED-312C33291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8D50F-5974-4F69-8714-66899FCA07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57ABB-3B5F-4AD0-8A2E-066D7D5805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A218ED-1276-40B4-ACED-55212D28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E0BC6-D5EE-4B74-BAAD-0FCEE4601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AFD403-008F-49FE-8176-516434342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83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F940E-45DC-49BF-80BE-87608FEC8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5B634E-D36C-4D35-96B4-2126E8C82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F7B0CC-9D8C-42D2-8BFD-019D8D116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EFF605-1D6F-47A8-9E27-5DAF8D6332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975F90-F8E6-4B24-B346-62B4964258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53CD79-91BD-4131-8BAB-0F84D713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99267C-C179-4D8F-AF7C-3B6ECEBFA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3CEF89-B392-442E-B68A-968343BF5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106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44D20-B0D1-488E-8DC8-AF429436E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290B63-2B21-41B2-93DD-D105AF5ED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BE73FF-11DF-42A2-BA34-DE1221095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9504AE-3AF1-4010-AB2C-F65C758D6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172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4FE64-EBB9-4538-B622-9AE764EFD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1B6F4B-E971-4F84-9984-4DAEAE148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2C5975-4885-4D37-81E9-21D885C3F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962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88F8A-C3B1-4D3D-AD9B-FFCC1CFB6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82E934-FD9D-4069-A84E-1ACA2A339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3B8FC9-9541-4993-A5FD-66F1F95A0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972C3D-31D8-4A30-B921-FF3611D9A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32C7A1-3358-4711-A360-67F50CDD9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F255A0-1B7E-4065-834E-C7430F171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33FDC-376F-4B55-8A34-D172F8C5B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E9DD89-4743-47A4-8A8A-537440EF74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8BABC7-2453-4420-82CB-2792ECB2F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2C851E-E1E3-45BC-BA3D-339A894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DFF274-7B4F-42EB-8C5D-82CEFC2FD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CAD6B-D78C-4705-8664-89B1F71BF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40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FF8B-3E04-4FC2-BC62-6ACB21A78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41F948-A087-49FA-AC27-7339F3D18E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63AB1-D94F-4EB3-8A28-1DD94F15F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4C423-6897-4F60-B49F-B3EAF8D8B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72808-A0B5-4018-83CF-57B017A5F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88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5A3B65-82A2-4437-B641-90FFDA6F23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63EEA8-9158-4FA3-9AEC-52C31F0913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63F78-FFA2-4FCA-8CCF-1F6EF165B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D209C-74D9-4269-A12A-0AEE1A07D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C1E77-FF9A-4B87-B795-5BEAEE87B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370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15130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 b="1" i="0">
                <a:latin typeface="Twinkl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5586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0948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1620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057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5541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EC37159-BCAF-425C-A1DC-32B3C10FBA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664738E-6812-44C3-83FC-7608D9DE49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17143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A201109-07B2-4CCA-9136-D048135BD16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9038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654AB473-A643-42B0-88D2-0C9DB022AC9C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8C4ABA2F-8CA9-4895-BE59-CD26F53CAE2E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76405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DF9F37-EC33-4BE3-A6A7-CA84811624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FED5E8F5-ED2A-4FCD-8673-58F35B5140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387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5B269-1036-4682-A602-46D5BE80E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622293-5CF7-445C-820B-D09E5421D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E16E85-DC8E-4B53-BF60-D493D4436F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C66DD-1E1A-42A1-B7B9-4AD61B6745FF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1240B-7FC0-4E47-9FC2-6B84A839D2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D06A6-1E37-4B12-AA8C-26D93AEB0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FFDB-3F84-4D7F-849E-920D204B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83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4279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2758F06-814D-4054-83BE-C1DDF25018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D90CB81E-B2A9-4193-9C31-06CD249C8D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006BD974-1062-435C-AE8C-1AE4C9056C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9271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5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2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png"/><Relationship Id="rId5" Type="http://schemas.openxmlformats.org/officeDocument/2006/relationships/image" Target="../media/image54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5" Type="http://schemas.openxmlformats.org/officeDocument/2006/relationships/image" Target="../media/image52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6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7.png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37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4AA8D-E9B5-4A0D-AD7D-9BCCDAFA55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3C304B-0961-4CF2-991D-8AEFFBBC74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276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220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3387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Let’s practise Sam’s Sounds and Common Exception Words!</a:t>
            </a:r>
          </a:p>
        </p:txBody>
      </p:sp>
      <p:pic>
        <p:nvPicPr>
          <p:cNvPr id="81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1773239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7527926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050" dirty="0">
              <a:solidFill>
                <a:srgbClr val="1C1C1C"/>
              </a:solidFill>
              <a:latin typeface="Twinkl"/>
            </a:endParaRPr>
          </a:p>
        </p:txBody>
      </p:sp>
      <p:grpSp>
        <p:nvGrpSpPr>
          <p:cNvPr id="64" name="PLAY 2"/>
          <p:cNvGrpSpPr>
            <a:grpSpLocks/>
          </p:cNvGrpSpPr>
          <p:nvPr/>
        </p:nvGrpSpPr>
        <p:grpSpPr bwMode="auto">
          <a:xfrm>
            <a:off x="8297863" y="5357813"/>
            <a:ext cx="735012" cy="735012"/>
            <a:chOff x="6300192" y="2204864"/>
            <a:chExt cx="900100" cy="900100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sp>
        <p:nvSpPr>
          <p:cNvPr id="79" name="house"/>
          <p:cNvSpPr txBox="1">
            <a:spLocks noChangeArrowheads="1"/>
          </p:cNvSpPr>
          <p:nvPr/>
        </p:nvSpPr>
        <p:spPr bwMode="auto">
          <a:xfrm>
            <a:off x="7688264" y="3459164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house</a:t>
            </a:r>
          </a:p>
        </p:txBody>
      </p:sp>
      <p:sp>
        <p:nvSpPr>
          <p:cNvPr id="84" name="many"/>
          <p:cNvSpPr txBox="1">
            <a:spLocks noChangeArrowheads="1"/>
          </p:cNvSpPr>
          <p:nvPr/>
        </p:nvSpPr>
        <p:spPr bwMode="auto">
          <a:xfrm>
            <a:off x="7634289" y="3481389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many</a:t>
            </a:r>
          </a:p>
        </p:txBody>
      </p:sp>
      <p:sp>
        <p:nvSpPr>
          <p:cNvPr id="85" name="laughed"/>
          <p:cNvSpPr txBox="1">
            <a:spLocks noChangeArrowheads="1"/>
          </p:cNvSpPr>
          <p:nvPr/>
        </p:nvSpPr>
        <p:spPr bwMode="auto">
          <a:xfrm>
            <a:off x="7588250" y="3508376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laughed</a:t>
            </a:r>
          </a:p>
        </p:txBody>
      </p:sp>
      <p:sp>
        <p:nvSpPr>
          <p:cNvPr id="86" name="because"/>
          <p:cNvSpPr txBox="1">
            <a:spLocks noChangeArrowheads="1"/>
          </p:cNvSpPr>
          <p:nvPr/>
        </p:nvSpPr>
        <p:spPr bwMode="auto">
          <a:xfrm>
            <a:off x="7607300" y="3530601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because</a:t>
            </a:r>
          </a:p>
        </p:txBody>
      </p:sp>
      <p:sp>
        <p:nvSpPr>
          <p:cNvPr id="87" name="different"/>
          <p:cNvSpPr txBox="1">
            <a:spLocks noChangeArrowheads="1"/>
          </p:cNvSpPr>
          <p:nvPr/>
        </p:nvSpPr>
        <p:spPr bwMode="auto">
          <a:xfrm>
            <a:off x="7527926" y="355758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different</a:t>
            </a:r>
          </a:p>
        </p:txBody>
      </p:sp>
      <p:sp>
        <p:nvSpPr>
          <p:cNvPr id="100" name="eye"/>
          <p:cNvSpPr txBox="1">
            <a:spLocks noChangeArrowheads="1"/>
          </p:cNvSpPr>
          <p:nvPr/>
        </p:nvSpPr>
        <p:spPr bwMode="auto">
          <a:xfrm>
            <a:off x="7510464" y="351370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 dirty="0"/>
              <a:t>eye</a:t>
            </a:r>
          </a:p>
        </p:txBody>
      </p:sp>
      <p:sp>
        <p:nvSpPr>
          <p:cNvPr id="105" name="friend"/>
          <p:cNvSpPr txBox="1">
            <a:spLocks noChangeArrowheads="1"/>
          </p:cNvSpPr>
          <p:nvPr/>
        </p:nvSpPr>
        <p:spPr bwMode="auto">
          <a:xfrm>
            <a:off x="7523164" y="350100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 dirty="0"/>
              <a:t>friend</a:t>
            </a:r>
          </a:p>
        </p:txBody>
      </p:sp>
      <p:sp>
        <p:nvSpPr>
          <p:cNvPr id="131" name="any"/>
          <p:cNvSpPr txBox="1">
            <a:spLocks noChangeArrowheads="1"/>
          </p:cNvSpPr>
          <p:nvPr/>
        </p:nvSpPr>
        <p:spPr bwMode="auto">
          <a:xfrm>
            <a:off x="7529514" y="354488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any</a:t>
            </a:r>
          </a:p>
        </p:txBody>
      </p:sp>
      <p:sp>
        <p:nvSpPr>
          <p:cNvPr id="133" name="once"/>
          <p:cNvSpPr txBox="1">
            <a:spLocks noChangeArrowheads="1"/>
          </p:cNvSpPr>
          <p:nvPr/>
        </p:nvSpPr>
        <p:spPr bwMode="auto">
          <a:xfrm>
            <a:off x="7529514" y="354488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once</a:t>
            </a:r>
          </a:p>
        </p:txBody>
      </p:sp>
      <p:sp>
        <p:nvSpPr>
          <p:cNvPr id="135" name="please"/>
          <p:cNvSpPr txBox="1">
            <a:spLocks noChangeArrowheads="1"/>
          </p:cNvSpPr>
          <p:nvPr/>
        </p:nvSpPr>
        <p:spPr bwMode="auto">
          <a:xfrm>
            <a:off x="7529514" y="3562351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please</a:t>
            </a:r>
          </a:p>
        </p:txBody>
      </p:sp>
      <p:sp>
        <p:nvSpPr>
          <p:cNvPr id="136" name="live"/>
          <p:cNvSpPr txBox="1">
            <a:spLocks noChangeArrowheads="1"/>
          </p:cNvSpPr>
          <p:nvPr/>
        </p:nvSpPr>
        <p:spPr bwMode="auto">
          <a:xfrm>
            <a:off x="7529514" y="3609977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 dirty="0"/>
              <a:t>live</a:t>
            </a:r>
          </a:p>
        </p:txBody>
      </p:sp>
      <p:sp>
        <p:nvSpPr>
          <p:cNvPr id="137" name="coming"/>
          <p:cNvSpPr txBox="1">
            <a:spLocks noChangeArrowheads="1"/>
          </p:cNvSpPr>
          <p:nvPr/>
        </p:nvSpPr>
        <p:spPr bwMode="auto">
          <a:xfrm>
            <a:off x="7529514" y="350100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 dirty="0"/>
              <a:t>coming</a:t>
            </a:r>
          </a:p>
        </p:txBody>
      </p:sp>
      <p:sp>
        <p:nvSpPr>
          <p:cNvPr id="108" name="Monday"/>
          <p:cNvSpPr txBox="1">
            <a:spLocks noChangeArrowheads="1"/>
          </p:cNvSpPr>
          <p:nvPr/>
        </p:nvSpPr>
        <p:spPr bwMode="auto">
          <a:xfrm>
            <a:off x="7545389" y="3533776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/>
              <a:t>Monday</a:t>
            </a:r>
          </a:p>
        </p:txBody>
      </p:sp>
      <p:sp>
        <p:nvSpPr>
          <p:cNvPr id="132" name="Tuesday"/>
          <p:cNvSpPr txBox="1">
            <a:spLocks noChangeArrowheads="1"/>
          </p:cNvSpPr>
          <p:nvPr/>
        </p:nvSpPr>
        <p:spPr bwMode="auto">
          <a:xfrm>
            <a:off x="7526339" y="3586164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4000" b="1" dirty="0"/>
              <a:t>Tuesday</a:t>
            </a:r>
          </a:p>
        </p:txBody>
      </p:sp>
      <p:sp>
        <p:nvSpPr>
          <p:cNvPr id="97" name="background">
            <a:extLst>
              <a:ext uri="{FF2B5EF4-FFF2-40B4-BE49-F238E27FC236}">
                <a16:creationId xmlns:a16="http://schemas.microsoft.com/office/drawing/2014/main" id="{5F7F1C70-7E40-485A-A1B6-3EC0978FA04F}"/>
              </a:ext>
            </a:extLst>
          </p:cNvPr>
          <p:cNvSpPr/>
          <p:nvPr/>
        </p:nvSpPr>
        <p:spPr>
          <a:xfrm>
            <a:off x="4545014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050" dirty="0">
              <a:solidFill>
                <a:srgbClr val="1C1C1C"/>
              </a:solidFill>
              <a:latin typeface="Twinkl"/>
            </a:endParaRPr>
          </a:p>
        </p:txBody>
      </p:sp>
      <p:grpSp>
        <p:nvGrpSpPr>
          <p:cNvPr id="98" name="PLAY 1">
            <a:extLst>
              <a:ext uri="{FF2B5EF4-FFF2-40B4-BE49-F238E27FC236}">
                <a16:creationId xmlns:a16="http://schemas.microsoft.com/office/drawing/2014/main" id="{1AB71475-CFD0-47DE-98C5-D699A83A99CA}"/>
              </a:ext>
            </a:extLst>
          </p:cNvPr>
          <p:cNvGrpSpPr>
            <a:grpSpLocks/>
          </p:cNvGrpSpPr>
          <p:nvPr/>
        </p:nvGrpSpPr>
        <p:grpSpPr bwMode="auto">
          <a:xfrm>
            <a:off x="5287963" y="5357813"/>
            <a:ext cx="736600" cy="735012"/>
            <a:chOff x="6300192" y="2204864"/>
            <a:chExt cx="900100" cy="900100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3D1D245-B95B-491C-88DD-893A2D59E2F2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1" name="Isosceles Triangle 100">
              <a:extLst>
                <a:ext uri="{FF2B5EF4-FFF2-40B4-BE49-F238E27FC236}">
                  <a16:creationId xmlns:a16="http://schemas.microsoft.com/office/drawing/2014/main" id="{0728B0CF-E6D4-4ADB-9794-D9564E2B91DC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03" name="ue">
            <a:extLst>
              <a:ext uri="{FF2B5EF4-FFF2-40B4-BE49-F238E27FC236}">
                <a16:creationId xmlns:a16="http://schemas.microsoft.com/office/drawing/2014/main" id="{451DAFF6-C1D9-4B78-B611-67F1F2A9D6CE}"/>
              </a:ext>
            </a:extLst>
          </p:cNvPr>
          <p:cNvGrpSpPr>
            <a:grpSpLocks/>
          </p:cNvGrpSpPr>
          <p:nvPr/>
        </p:nvGrpSpPr>
        <p:grpSpPr bwMode="auto">
          <a:xfrm>
            <a:off x="5002213" y="2252664"/>
            <a:ext cx="1371600" cy="2695575"/>
            <a:chOff x="3768361" y="2481937"/>
            <a:chExt cx="1370791" cy="2695105"/>
          </a:xfrm>
        </p:grpSpPr>
        <p:sp>
          <p:nvSpPr>
            <p:cNvPr id="104" name="ea">
              <a:extLst>
                <a:ext uri="{FF2B5EF4-FFF2-40B4-BE49-F238E27FC236}">
                  <a16:creationId xmlns:a16="http://schemas.microsoft.com/office/drawing/2014/main" id="{3E291D7A-D68D-4D64-B02E-BB36D78943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ue</a:t>
              </a:r>
              <a:endParaRPr lang="en-GB" altLang="en-US" sz="13800" b="1"/>
            </a:p>
          </p:txBody>
        </p:sp>
        <p:pic>
          <p:nvPicPr>
            <p:cNvPr id="107" name="Picture 1">
              <a:extLst>
                <a:ext uri="{FF2B5EF4-FFF2-40B4-BE49-F238E27FC236}">
                  <a16:creationId xmlns:a16="http://schemas.microsoft.com/office/drawing/2014/main" id="{ECF75F13-2BAD-413F-B41F-E453423F3C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0" name="ir">
            <a:extLst>
              <a:ext uri="{FF2B5EF4-FFF2-40B4-BE49-F238E27FC236}">
                <a16:creationId xmlns:a16="http://schemas.microsoft.com/office/drawing/2014/main" id="{02C8B2DF-9F13-4CC2-8573-CBDDED83482D}"/>
              </a:ext>
            </a:extLst>
          </p:cNvPr>
          <p:cNvGrpSpPr>
            <a:grpSpLocks/>
          </p:cNvGrpSpPr>
          <p:nvPr/>
        </p:nvGrpSpPr>
        <p:grpSpPr bwMode="auto">
          <a:xfrm>
            <a:off x="5270932" y="2147888"/>
            <a:ext cx="862737" cy="3084512"/>
            <a:chOff x="1397453" y="3016138"/>
            <a:chExt cx="862020" cy="3083875"/>
          </a:xfrm>
        </p:grpSpPr>
        <p:sp>
          <p:nvSpPr>
            <p:cNvPr id="111" name="ea">
              <a:extLst>
                <a:ext uri="{FF2B5EF4-FFF2-40B4-BE49-F238E27FC236}">
                  <a16:creationId xmlns:a16="http://schemas.microsoft.com/office/drawing/2014/main" id="{B33CD5F9-F112-495F-9362-70F144B617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7453" y="3016138"/>
              <a:ext cx="862020" cy="144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ir</a:t>
              </a:r>
              <a:endParaRPr lang="en-GB" altLang="en-US" sz="13800" b="1"/>
            </a:p>
          </p:txBody>
        </p:sp>
        <p:pic>
          <p:nvPicPr>
            <p:cNvPr id="113" name="Picture 13">
              <a:extLst>
                <a:ext uri="{FF2B5EF4-FFF2-40B4-BE49-F238E27FC236}">
                  <a16:creationId xmlns:a16="http://schemas.microsoft.com/office/drawing/2014/main" id="{F02F58FC-7A1E-4D10-96B4-69F39E17E1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4" name="au">
            <a:extLst>
              <a:ext uri="{FF2B5EF4-FFF2-40B4-BE49-F238E27FC236}">
                <a16:creationId xmlns:a16="http://schemas.microsoft.com/office/drawing/2014/main" id="{904010C8-2058-4989-81F2-450D78785593}"/>
              </a:ext>
            </a:extLst>
          </p:cNvPr>
          <p:cNvGrpSpPr>
            <a:grpSpLocks/>
          </p:cNvGrpSpPr>
          <p:nvPr/>
        </p:nvGrpSpPr>
        <p:grpSpPr bwMode="auto">
          <a:xfrm>
            <a:off x="4987596" y="2030414"/>
            <a:ext cx="1348446" cy="3005137"/>
            <a:chOff x="3891848" y="3805941"/>
            <a:chExt cx="1348946" cy="3006101"/>
          </a:xfrm>
        </p:grpSpPr>
        <p:sp>
          <p:nvSpPr>
            <p:cNvPr id="116" name="ea">
              <a:extLst>
                <a:ext uri="{FF2B5EF4-FFF2-40B4-BE49-F238E27FC236}">
                  <a16:creationId xmlns:a16="http://schemas.microsoft.com/office/drawing/2014/main" id="{72DA222A-0DBF-4D2D-BEAF-9DCE7F4B04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91848" y="3805941"/>
              <a:ext cx="1348946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au</a:t>
              </a:r>
              <a:endParaRPr lang="en-GB" altLang="en-US" sz="13800" b="1"/>
            </a:p>
          </p:txBody>
        </p:sp>
        <p:pic>
          <p:nvPicPr>
            <p:cNvPr id="117" name="Picture 10">
              <a:extLst>
                <a:ext uri="{FF2B5EF4-FFF2-40B4-BE49-F238E27FC236}">
                  <a16:creationId xmlns:a16="http://schemas.microsoft.com/office/drawing/2014/main" id="{05D5DAC6-C4BE-492A-ACEC-CD2108466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9" name="Y">
            <a:extLst>
              <a:ext uri="{FF2B5EF4-FFF2-40B4-BE49-F238E27FC236}">
                <a16:creationId xmlns:a16="http://schemas.microsoft.com/office/drawing/2014/main" id="{DB257046-6E04-49DF-AD1B-301BEEA9BD08}"/>
              </a:ext>
            </a:extLst>
          </p:cNvPr>
          <p:cNvGrpSpPr>
            <a:grpSpLocks/>
          </p:cNvGrpSpPr>
          <p:nvPr/>
        </p:nvGrpSpPr>
        <p:grpSpPr bwMode="auto">
          <a:xfrm>
            <a:off x="5019676" y="2005013"/>
            <a:ext cx="1362075" cy="3060700"/>
            <a:chOff x="3899984" y="2316321"/>
            <a:chExt cx="1360897" cy="3059997"/>
          </a:xfrm>
        </p:grpSpPr>
        <p:sp>
          <p:nvSpPr>
            <p:cNvPr id="120" name="ea">
              <a:extLst>
                <a:ext uri="{FF2B5EF4-FFF2-40B4-BE49-F238E27FC236}">
                  <a16:creationId xmlns:a16="http://schemas.microsoft.com/office/drawing/2014/main" id="{741276BE-4BF4-441C-8EB1-9EFAE3E238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1458" y="2316321"/>
              <a:ext cx="717844" cy="1446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y</a:t>
              </a:r>
              <a:endParaRPr lang="en-GB" altLang="en-US" sz="13800" b="1"/>
            </a:p>
          </p:txBody>
        </p:sp>
        <p:pic>
          <p:nvPicPr>
            <p:cNvPr id="121" name="Picture 1">
              <a:extLst>
                <a:ext uri="{FF2B5EF4-FFF2-40B4-BE49-F238E27FC236}">
                  <a16:creationId xmlns:a16="http://schemas.microsoft.com/office/drawing/2014/main" id="{7087E2FD-45F7-4E1A-AAAD-BBAFE80FF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3" name="ue">
            <a:extLst>
              <a:ext uri="{FF2B5EF4-FFF2-40B4-BE49-F238E27FC236}">
                <a16:creationId xmlns:a16="http://schemas.microsoft.com/office/drawing/2014/main" id="{D61313FB-FFDA-4696-ACE3-FDD480A58C29}"/>
              </a:ext>
            </a:extLst>
          </p:cNvPr>
          <p:cNvGrpSpPr>
            <a:grpSpLocks/>
          </p:cNvGrpSpPr>
          <p:nvPr/>
        </p:nvGrpSpPr>
        <p:grpSpPr bwMode="auto">
          <a:xfrm>
            <a:off x="5010150" y="2230438"/>
            <a:ext cx="1371600" cy="2747962"/>
            <a:chOff x="3768361" y="2481937"/>
            <a:chExt cx="1370791" cy="2748051"/>
          </a:xfrm>
        </p:grpSpPr>
        <p:sp>
          <p:nvSpPr>
            <p:cNvPr id="124" name="ea">
              <a:extLst>
                <a:ext uri="{FF2B5EF4-FFF2-40B4-BE49-F238E27FC236}">
                  <a16:creationId xmlns:a16="http://schemas.microsoft.com/office/drawing/2014/main" id="{5D28F7E1-6552-4145-A110-5EFD2A6284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ue</a:t>
              </a:r>
              <a:endParaRPr lang="en-GB" altLang="en-US" sz="13800" b="1"/>
            </a:p>
          </p:txBody>
        </p:sp>
        <p:pic>
          <p:nvPicPr>
            <p:cNvPr id="126" name="Picture 1">
              <a:extLst>
                <a:ext uri="{FF2B5EF4-FFF2-40B4-BE49-F238E27FC236}">
                  <a16:creationId xmlns:a16="http://schemas.microsoft.com/office/drawing/2014/main" id="{027190DA-E696-4E91-AEF5-0734999F6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698" y="3862256"/>
              <a:ext cx="703377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7" name="ew">
            <a:extLst>
              <a:ext uri="{FF2B5EF4-FFF2-40B4-BE49-F238E27FC236}">
                <a16:creationId xmlns:a16="http://schemas.microsoft.com/office/drawing/2014/main" id="{9F107E3F-A108-4C0A-9292-EE8022593600}"/>
              </a:ext>
            </a:extLst>
          </p:cNvPr>
          <p:cNvGrpSpPr>
            <a:grpSpLocks/>
          </p:cNvGrpSpPr>
          <p:nvPr/>
        </p:nvGrpSpPr>
        <p:grpSpPr bwMode="auto">
          <a:xfrm>
            <a:off x="4821239" y="2197101"/>
            <a:ext cx="1633537" cy="2747963"/>
            <a:chOff x="3768361" y="2481937"/>
            <a:chExt cx="1632818" cy="2748051"/>
          </a:xfrm>
        </p:grpSpPr>
        <p:sp>
          <p:nvSpPr>
            <p:cNvPr id="129" name="ea">
              <a:extLst>
                <a:ext uri="{FF2B5EF4-FFF2-40B4-BE49-F238E27FC236}">
                  <a16:creationId xmlns:a16="http://schemas.microsoft.com/office/drawing/2014/main" id="{DC2E1979-1150-4EFD-B51B-842D8CCF79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ew</a:t>
              </a:r>
              <a:endParaRPr lang="en-GB" altLang="en-US" sz="13800" b="1"/>
            </a:p>
          </p:txBody>
        </p:sp>
        <p:pic>
          <p:nvPicPr>
            <p:cNvPr id="130" name="Picture 1">
              <a:extLst>
                <a:ext uri="{FF2B5EF4-FFF2-40B4-BE49-F238E27FC236}">
                  <a16:creationId xmlns:a16="http://schemas.microsoft.com/office/drawing/2014/main" id="{323DD8AB-6C0A-46E9-8D26-F2CBC619A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4" name="ew">
            <a:extLst>
              <a:ext uri="{FF2B5EF4-FFF2-40B4-BE49-F238E27FC236}">
                <a16:creationId xmlns:a16="http://schemas.microsoft.com/office/drawing/2014/main" id="{E2146CB5-207A-4D5C-9E36-E98C73FBEA2B}"/>
              </a:ext>
            </a:extLst>
          </p:cNvPr>
          <p:cNvGrpSpPr>
            <a:grpSpLocks/>
          </p:cNvGrpSpPr>
          <p:nvPr/>
        </p:nvGrpSpPr>
        <p:grpSpPr bwMode="auto">
          <a:xfrm>
            <a:off x="4881564" y="2271714"/>
            <a:ext cx="1633537" cy="2536825"/>
            <a:chOff x="3768361" y="2481937"/>
            <a:chExt cx="1632818" cy="2537644"/>
          </a:xfrm>
        </p:grpSpPr>
        <p:sp>
          <p:nvSpPr>
            <p:cNvPr id="138" name="ea">
              <a:extLst>
                <a:ext uri="{FF2B5EF4-FFF2-40B4-BE49-F238E27FC236}">
                  <a16:creationId xmlns:a16="http://schemas.microsoft.com/office/drawing/2014/main" id="{18A31765-6B2D-441B-9FFE-1A03DD95CD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ew</a:t>
              </a:r>
              <a:endParaRPr lang="en-GB" altLang="en-US" sz="13800" b="1"/>
            </a:p>
          </p:txBody>
        </p:sp>
        <p:pic>
          <p:nvPicPr>
            <p:cNvPr id="139" name="Picture 1">
              <a:extLst>
                <a:ext uri="{FF2B5EF4-FFF2-40B4-BE49-F238E27FC236}">
                  <a16:creationId xmlns:a16="http://schemas.microsoft.com/office/drawing/2014/main" id="{60D53301-8B36-4BC4-8877-D84C9B2D3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8392" y="4012336"/>
              <a:ext cx="1232549" cy="10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0" name="ow">
            <a:extLst>
              <a:ext uri="{FF2B5EF4-FFF2-40B4-BE49-F238E27FC236}">
                <a16:creationId xmlns:a16="http://schemas.microsoft.com/office/drawing/2014/main" id="{563CF330-2C0E-4662-96C2-AC86727F493F}"/>
              </a:ext>
            </a:extLst>
          </p:cNvPr>
          <p:cNvGrpSpPr>
            <a:grpSpLocks/>
          </p:cNvGrpSpPr>
          <p:nvPr/>
        </p:nvGrpSpPr>
        <p:grpSpPr bwMode="auto">
          <a:xfrm>
            <a:off x="4748213" y="2187575"/>
            <a:ext cx="1822450" cy="2686050"/>
            <a:chOff x="3642766" y="3805941"/>
            <a:chExt cx="1823156" cy="2688393"/>
          </a:xfrm>
        </p:grpSpPr>
        <p:sp>
          <p:nvSpPr>
            <p:cNvPr id="141" name="ea">
              <a:extLst>
                <a:ext uri="{FF2B5EF4-FFF2-40B4-BE49-F238E27FC236}">
                  <a16:creationId xmlns:a16="http://schemas.microsoft.com/office/drawing/2014/main" id="{07DF4641-CD8E-458B-AE2E-FC30313AEA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51006" y="3805941"/>
              <a:ext cx="1630629" cy="144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ow</a:t>
              </a:r>
              <a:endParaRPr lang="en-GB" altLang="en-US" sz="13800" b="1"/>
            </a:p>
          </p:txBody>
        </p:sp>
        <p:pic>
          <p:nvPicPr>
            <p:cNvPr id="142" name="Picture 10">
              <a:extLst>
                <a:ext uri="{FF2B5EF4-FFF2-40B4-BE49-F238E27FC236}">
                  <a16:creationId xmlns:a16="http://schemas.microsoft.com/office/drawing/2014/main" id="{9407D9B0-17A3-48EB-B32C-7566B32821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2766" y="5427230"/>
              <a:ext cx="1823156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3" name="aw (saw)">
            <a:extLst>
              <a:ext uri="{FF2B5EF4-FFF2-40B4-BE49-F238E27FC236}">
                <a16:creationId xmlns:a16="http://schemas.microsoft.com/office/drawing/2014/main" id="{49F693E3-6345-4E0F-AC54-6F5712AAA8D9}"/>
              </a:ext>
            </a:extLst>
          </p:cNvPr>
          <p:cNvGrpSpPr>
            <a:grpSpLocks/>
          </p:cNvGrpSpPr>
          <p:nvPr/>
        </p:nvGrpSpPr>
        <p:grpSpPr bwMode="auto">
          <a:xfrm>
            <a:off x="4890075" y="2249489"/>
            <a:ext cx="1575238" cy="2727325"/>
            <a:chOff x="3813196" y="2316321"/>
            <a:chExt cx="1574367" cy="2727597"/>
          </a:xfrm>
        </p:grpSpPr>
        <p:sp>
          <p:nvSpPr>
            <p:cNvPr id="144" name="ea">
              <a:extLst>
                <a:ext uri="{FF2B5EF4-FFF2-40B4-BE49-F238E27FC236}">
                  <a16:creationId xmlns:a16="http://schemas.microsoft.com/office/drawing/2014/main" id="{15DBFBC1-5299-4FE3-8201-91CBBDD0CC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3196" y="2316321"/>
              <a:ext cx="1574367" cy="1446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aw</a:t>
              </a:r>
              <a:endParaRPr lang="en-GB" altLang="en-US" sz="13800" b="1"/>
            </a:p>
          </p:txBody>
        </p:sp>
        <p:pic>
          <p:nvPicPr>
            <p:cNvPr id="145" name="Picture 1">
              <a:extLst>
                <a:ext uri="{FF2B5EF4-FFF2-40B4-BE49-F238E27FC236}">
                  <a16:creationId xmlns:a16="http://schemas.microsoft.com/office/drawing/2014/main" id="{B82E385E-0F66-4C34-AA8C-880873ED1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5176" y="4069575"/>
              <a:ext cx="1470407" cy="974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6" name="ow cow">
            <a:extLst>
              <a:ext uri="{FF2B5EF4-FFF2-40B4-BE49-F238E27FC236}">
                <a16:creationId xmlns:a16="http://schemas.microsoft.com/office/drawing/2014/main" id="{3259B4A2-769C-483E-9783-3D668A830088}"/>
              </a:ext>
            </a:extLst>
          </p:cNvPr>
          <p:cNvGrpSpPr>
            <a:grpSpLocks/>
          </p:cNvGrpSpPr>
          <p:nvPr/>
        </p:nvGrpSpPr>
        <p:grpSpPr bwMode="auto">
          <a:xfrm>
            <a:off x="4856347" y="2222501"/>
            <a:ext cx="1637715" cy="2746375"/>
            <a:chOff x="3785831" y="2316321"/>
            <a:chExt cx="1636809" cy="2745994"/>
          </a:xfrm>
        </p:grpSpPr>
        <p:sp>
          <p:nvSpPr>
            <p:cNvPr id="147" name="ea">
              <a:extLst>
                <a:ext uri="{FF2B5EF4-FFF2-40B4-BE49-F238E27FC236}">
                  <a16:creationId xmlns:a16="http://schemas.microsoft.com/office/drawing/2014/main" id="{0D8C126A-ADCB-495A-89AC-C6BC973F4C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5831" y="2316321"/>
              <a:ext cx="1629097" cy="1446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ow</a:t>
              </a:r>
              <a:endParaRPr lang="en-GB" altLang="en-US" sz="13800" b="1"/>
            </a:p>
          </p:txBody>
        </p:sp>
        <p:pic>
          <p:nvPicPr>
            <p:cNvPr id="148" name="Picture 1">
              <a:extLst>
                <a:ext uri="{FF2B5EF4-FFF2-40B4-BE49-F238E27FC236}">
                  <a16:creationId xmlns:a16="http://schemas.microsoft.com/office/drawing/2014/main" id="{5C5C59ED-1391-472B-97BF-334719311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9861" y="3804618"/>
              <a:ext cx="1582779" cy="1257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9" name="wh">
            <a:extLst>
              <a:ext uri="{FF2B5EF4-FFF2-40B4-BE49-F238E27FC236}">
                <a16:creationId xmlns:a16="http://schemas.microsoft.com/office/drawing/2014/main" id="{1B3C8E8B-DD5C-4293-BF5C-7D101210BC14}"/>
              </a:ext>
            </a:extLst>
          </p:cNvPr>
          <p:cNvGrpSpPr>
            <a:grpSpLocks/>
          </p:cNvGrpSpPr>
          <p:nvPr/>
        </p:nvGrpSpPr>
        <p:grpSpPr bwMode="auto">
          <a:xfrm>
            <a:off x="4793456" y="2214652"/>
            <a:ext cx="1632178" cy="2798762"/>
            <a:chOff x="3615184" y="2286444"/>
            <a:chExt cx="1630250" cy="2797946"/>
          </a:xfrm>
        </p:grpSpPr>
        <p:sp>
          <p:nvSpPr>
            <p:cNvPr id="150" name="ea">
              <a:extLst>
                <a:ext uri="{FF2B5EF4-FFF2-40B4-BE49-F238E27FC236}">
                  <a16:creationId xmlns:a16="http://schemas.microsoft.com/office/drawing/2014/main" id="{4877F7C9-A18F-4947-8DD8-94D073D529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630250" cy="1446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/>
                <a:t>wh</a:t>
              </a:r>
              <a:endParaRPr lang="en-GB" altLang="en-US" sz="13800" b="1"/>
            </a:p>
          </p:txBody>
        </p:sp>
        <p:pic>
          <p:nvPicPr>
            <p:cNvPr id="151" name="Picture 1">
              <a:extLst>
                <a:ext uri="{FF2B5EF4-FFF2-40B4-BE49-F238E27FC236}">
                  <a16:creationId xmlns:a16="http://schemas.microsoft.com/office/drawing/2014/main" id="{D4935D37-3872-4E68-930F-85208072BC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2" name="g (gem)">
            <a:extLst>
              <a:ext uri="{FF2B5EF4-FFF2-40B4-BE49-F238E27FC236}">
                <a16:creationId xmlns:a16="http://schemas.microsoft.com/office/drawing/2014/main" id="{5F40B0D4-8723-4B10-9142-ACF8EB2C5A15}"/>
              </a:ext>
            </a:extLst>
          </p:cNvPr>
          <p:cNvGrpSpPr>
            <a:grpSpLocks/>
          </p:cNvGrpSpPr>
          <p:nvPr/>
        </p:nvGrpSpPr>
        <p:grpSpPr bwMode="auto">
          <a:xfrm>
            <a:off x="5091082" y="2072643"/>
            <a:ext cx="1174813" cy="2948980"/>
            <a:chOff x="3017028" y="2382328"/>
            <a:chExt cx="1174970" cy="2949613"/>
          </a:xfrm>
        </p:grpSpPr>
        <p:sp>
          <p:nvSpPr>
            <p:cNvPr id="153" name="ea">
              <a:extLst>
                <a:ext uri="{FF2B5EF4-FFF2-40B4-BE49-F238E27FC236}">
                  <a16:creationId xmlns:a16="http://schemas.microsoft.com/office/drawing/2014/main" id="{D523F286-22AF-46A4-AC50-EB8767D027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4350" y="2382328"/>
              <a:ext cx="720165" cy="1446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GB" altLang="en-US" sz="8800" b="1" dirty="0"/>
                <a:t>g</a:t>
              </a:r>
              <a:endParaRPr lang="en-GB" altLang="en-US" sz="13800" b="1" dirty="0"/>
            </a:p>
          </p:txBody>
        </p:sp>
        <p:pic>
          <p:nvPicPr>
            <p:cNvPr id="154" name="Picture 1">
              <a:extLst>
                <a:ext uri="{FF2B5EF4-FFF2-40B4-BE49-F238E27FC236}">
                  <a16:creationId xmlns:a16="http://schemas.microsoft.com/office/drawing/2014/main" id="{6E094325-D7A6-40F6-ABAB-2426A876B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017028" y="4172559"/>
              <a:ext cx="1174970" cy="1159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054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1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5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5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0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50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5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7" grpId="1"/>
      <p:bldP spid="100" grpId="0"/>
      <p:bldP spid="100" grpId="1"/>
      <p:bldP spid="105" grpId="0"/>
      <p:bldP spid="105" grpId="1"/>
      <p:bldP spid="131" grpId="0"/>
      <p:bldP spid="131" grpId="1"/>
      <p:bldP spid="133" grpId="0"/>
      <p:bldP spid="133" grpId="1"/>
      <p:bldP spid="135" grpId="0"/>
      <p:bldP spid="135" grpId="1"/>
      <p:bldP spid="136" grpId="0"/>
      <p:bldP spid="136" grpId="1"/>
      <p:bldP spid="137" grpId="0"/>
      <p:bldP spid="137" grpId="1"/>
      <p:bldP spid="108" grpId="0"/>
      <p:bldP spid="108" grpId="1"/>
      <p:bldP spid="132" grpId="0"/>
      <p:bldP spid="1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2338389" y="1052514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Today, we are learning to read words that </a:t>
            </a:r>
            <a:br>
              <a:rPr lang="en-GB" sz="2400" dirty="0">
                <a:solidFill>
                  <a:srgbClr val="1C1C1C"/>
                </a:solidFill>
                <a:latin typeface="Twinkl"/>
              </a:rPr>
            </a:br>
            <a:r>
              <a:rPr lang="en-GB" sz="2400" dirty="0">
                <a:solidFill>
                  <a:srgbClr val="1C1C1C"/>
                </a:solidFill>
                <a:latin typeface="Twinkl"/>
              </a:rPr>
              <a:t>contain </a:t>
            </a:r>
            <a:r>
              <a:rPr lang="en-GB" sz="2400" b="1" dirty="0">
                <a:solidFill>
                  <a:srgbClr val="1C1C1C"/>
                </a:solidFill>
                <a:latin typeface="Twinkl"/>
              </a:rPr>
              <a:t>g</a:t>
            </a:r>
            <a:r>
              <a:rPr lang="en-GB" sz="2400" dirty="0">
                <a:solidFill>
                  <a:srgbClr val="1C1C1C"/>
                </a:solidFill>
                <a:latin typeface="Twinkl"/>
              </a:rPr>
              <a:t> saying /j/.</a:t>
            </a:r>
          </a:p>
        </p:txBody>
      </p:sp>
    </p:spTree>
    <p:extLst>
      <p:ext uri="{BB962C8B-B14F-4D97-AF65-F5344CB8AC3E}">
        <p14:creationId xmlns:p14="http://schemas.microsoft.com/office/powerpoint/2010/main" val="221847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8" y="1693864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351089" y="836614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Let’s practise reading some of this week’s focus words that contain the </a:t>
            </a:r>
            <a:r>
              <a:rPr lang="en-GB" b="1" dirty="0">
                <a:solidFill>
                  <a:srgbClr val="1C1C1C"/>
                </a:solidFill>
                <a:latin typeface="Twinkl"/>
              </a:rPr>
              <a:t>g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sound.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831314" y="198913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  <a:latin typeface="Twinkl" pitchFamily="2" charset="0"/>
              </a:rPr>
              <a:t>gem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  <a:latin typeface="Twinkl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431158" y="2947148"/>
            <a:ext cx="343906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  <a:latin typeface="Twinkl" pitchFamily="2" charset="0"/>
              </a:rPr>
              <a:t>magic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735958" y="3870478"/>
            <a:ext cx="282946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  <a:latin typeface="Twinkl" pitchFamily="2" charset="0"/>
              </a:rPr>
              <a:t>giant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  <a:latin typeface="Twinkl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831313" y="4760523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  <a:latin typeface="Twinkl" pitchFamily="2" charset="0"/>
              </a:rPr>
              <a:t>ginger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61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8" y="1693864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889251" y="846138"/>
            <a:ext cx="5743575" cy="614362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Now, let’s write them with the magic pencil…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4" y="1989138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50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3511137" y="1916252"/>
            <a:ext cx="3975319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600" b="1" dirty="0">
                <a:ln w="28575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 pitchFamily="2" charset="77"/>
              </a:rPr>
              <a:t>gem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914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8439150" y="5516564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b="1" dirty="0">
                    <a:solidFill>
                      <a:prstClr val="white"/>
                    </a:solidFill>
                    <a:latin typeface="Twinkl" pitchFamily="2" charset="77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713" y="2398714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951" y="2820989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26" y="2401889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14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858 -0.00741 C -0.0217 -0.00718 -0.02465 -0.00695 -0.02778 -0.00625 C -0.02899 -0.00602 -0.03038 -0.00579 -0.03143 -0.00509 C -0.03264 -0.00417 -0.03333 -0.00255 -0.03438 -0.00139 C -0.03507 -0.00046 -0.03611 0.00023 -0.03715 0.00116 C -0.03768 0.00231 -0.0382 0.0037 -0.03889 0.00486 C -0.03993 0.00625 -0.04149 0.00717 -0.04271 0.00856 C -0.04323 0.00926 -0.04393 0.01018 -0.04445 0.01111 C -0.04514 0.01342 -0.04583 0.01597 -0.04636 0.01852 C -0.0467 0.02014 -0.04705 0.02176 -0.04722 0.02338 C -0.04757 0.02546 -0.04774 0.02755 -0.04827 0.02963 C -0.04844 0.03079 -0.04879 0.03194 -0.04913 0.03333 C -0.05018 0.04676 -0.05 0.04051 -0.05 0.05185 L -0.04722 0.10116 C -0.04514 0.10393 -0.04323 0.10741 -0.0408 0.10972 C -0.0375 0.11296 -0.02899 0.11319 -0.02587 0.11342 C -0.01754 0.11736 -0.02066 0.11643 -0.00365 0.11342 C -0.00191 0.11319 0.00226 0.10671 0.00278 0.10602 L 0.00555 0.1037 L 0.01198 0.08889 L 0.01771 0.03194 L 0.01771 -0.00741 L 0.01389 0.15926 C 0.01337 0.16296 0.01285 0.16667 0.01198 0.17037 C 0.01163 0.17199 0.01094 0.17361 0.01024 0.17523 C 0.00781 0.18079 0.0059 0.18542 0.00087 0.1875 C 1.66667E-6 0.18796 -0.00104 0.18819 -0.00191 0.18889 C -0.00278 0.18958 -0.00365 0.19074 -0.00469 0.1912 C -0.00573 0.1919 -0.00712 0.19213 -0.00833 0.19259 C -0.01493 0.19514 -0.00625 0.19259 -0.0158 0.19514 C -0.025 0.19467 -0.03438 0.19444 -0.04358 0.19375 C -0.04462 0.19375 -0.04549 0.19329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8.33333E-7 0.00023 C 0.00712 -0.00115 0.00156 -0.00023 0.00712 -0.00139 C 0.00816 -0.00162 0.0092 -0.00162 0.01042 -0.00208 C 0.01198 -0.00231 0.01354 -0.00254 0.01511 -0.00324 C 0.01597 -0.0037 0.01701 -0.0044 0.01788 -0.0044 L 0.0217 -0.00509 L 0.02604 -0.00694 C 0.02639 -0.00717 0.02691 -0.00764 0.02743 -0.00764 C 0.0283 -0.00787 0.03021 -0.00833 0.03125 -0.00902 C 0.0316 -0.00926 0.03212 -0.00995 0.03264 -0.01018 C 0.03316 -0.01065 0.03386 -0.01065 0.03455 -0.01088 C 0.0349 -0.01111 0.03542 -0.01134 0.03594 -0.01157 C 0.03681 -0.01227 0.03767 -0.01342 0.03872 -0.01389 C 0.03924 -0.01412 0.03976 -0.01435 0.04011 -0.01458 C 0.04445 -0.01782 0.04167 -0.01597 0.04445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9 C 0.05156 -0.04236 0.05191 -0.04305 0.05208 -0.04375 C 0.05191 -0.04884 0.05191 -0.0537 0.05156 -0.05879 C 0.05139 -0.06018 0.05052 -0.06319 0.04965 -0.06458 C 0.04931 -0.06504 0.04861 -0.06527 0.04826 -0.06574 C 0.04774 -0.06643 0.0474 -0.06736 0.04688 -0.06759 C 0.04583 -0.06828 0.04497 -0.06852 0.04392 -0.06898 L 0.04115 -0.07014 C 0.04063 -0.07037 0.04011 -0.07083 0.03976 -0.07083 C 0.03438 -0.07176 0.03715 -0.07129 0.03125 -0.07199 C 0.02743 -0.07176 0.02396 -0.07199 0.02031 -0.07083 C 0.01979 -0.0706 0.01927 -0.07037 0.01892 -0.07014 C 0.01806 -0.0699 0.01736 -0.0699 0.01649 -0.06967 C 0.01528 -0.06921 0.01267 -0.06828 0.01267 -0.06805 C 0.01233 -0.06782 0.01215 -0.06736 0.01181 -0.06713 C 0.01094 -0.06643 0.00816 -0.06597 0.00747 -0.06574 C 0.00347 -0.06389 0.00833 -0.06643 0.00521 -0.06389 C 0.00469 -0.06365 0.00417 -0.06342 0.00365 -0.06319 C 0.0033 -0.06273 0.00278 -0.06227 0.00226 -0.06203 C 0.00174 -0.06157 0.00104 -0.06134 0.00035 -0.06065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8 -0.0368 -0.0118 -0.03032 C -0.0118 -0.0169 -0.0118 -0.00347 -0.01146 0.00996 C -0.01128 0.01412 -0.01146 0.01829 -0.01042 0.02199 C -0.00989 0.02408 -0.00989 0.02431 -0.00955 0.02639 C -0.00937 0.02755 -0.0092 0.02848 -0.00903 0.02963 C -0.00885 0.03079 -0.00833 0.03218 -0.00816 0.03334 C -0.00799 0.03403 -0.00746 0.0382 -0.00712 0.03912 C -0.00694 0.03982 -0.0066 0.04028 -0.00625 0.04098 C -0.00608 0.04167 -0.0059 0.04236 -0.00573 0.04283 C -0.00521 0.04468 -0.00434 0.04653 -0.0033 0.04792 C -0.00295 0.04838 -0.00243 0.04861 -0.00191 0.04908 C -0.00156 0.04954 -0.00139 0.05023 -0.00104 0.05047 C 0.00052 0.05139 0.00208 0.05185 0.00365 0.05232 C 0.00504 0.05278 0.00573 0.05348 0.00712 0.05371 C 0.00868 0.05394 0.01059 0.05394 0.01233 0.05417 C 0.01267 0.0544 0.0132 0.05463 0.01372 0.05486 C 0.01493 0.05533 0.01754 0.05579 0.01892 0.05625 C 0.02153 0.05579 0.0224 0.05579 0.02448 0.05486 C 0.02552 0.0544 0.02639 0.05371 0.02743 0.05371 L 0.0316 0.05301 C 0.03386 0.05255 0.0382 0.05162 0.0382 0.05185 C 0.03906 0.05139 0.03976 0.0507 0.04063 0.05047 C 0.04167 0.05 0.04375 0.05 0.04497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7" dur="2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3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8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3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00087 0.11621 L 0.00851 0.02523 C 0.00937 0.02361 0.01024 0.02199 0.01094 0.02014 C 0.01198 0.01759 0.01059 0.01621 0.01423 0.01459 L 0.01701 0.0132 C 0.01892 0.01065 0.01701 0.01296 0.01944 0.01134 C 0.01996 0.01088 0.02031 0.01042 0.02083 0.00996 C 0.02135 0.00972 0.02187 0.00972 0.02222 0.00949 C 0.02326 0.00857 0.02396 0.00741 0.02517 0.00695 C 0.02604 0.00648 0.02708 0.00625 0.02795 0.00556 C 0.02847 0.00509 0.02882 0.00463 0.02934 0.0044 C 0.03021 0.00371 0.03229 0.00301 0.03229 0.00324 C 0.03455 0.00116 0.03316 0.00209 0.03646 0.00046 L 0.03923 -0.00069 L 0.04028 -0.00069 L 0.04028 -0.00046 C 0.04166 -0.00092 0.04305 -0.00116 0.04462 -0.00139 C 0.04548 -0.00162 0.04635 -0.00185 0.04739 -0.00185 C 0.05 -0.00185 0.05278 -0.00162 0.05538 -0.00139 C 0.05937 0.00046 0.05746 -0.00092 0.06111 0.00255 L 0.0625 0.00371 C 0.06267 0.0044 0.06267 0.00509 0.06302 0.00556 L 0.06441 0.00741 L 0.06545 0.11829 L 0.07621 0.02084 C 0.07726 0.01921 0.07812 0.01759 0.07916 0.01644 C 0.08003 0.01528 0.08107 0.01459 0.08194 0.01389 C 0.08385 0.01227 0.08281 0.01273 0.08472 0.01204 C 0.08698 0.00903 0.08437 0.01204 0.08715 0.00996 C 0.09028 0.00764 0.0901 0.00671 0.09375 0.00509 L 0.0967 0.00371 L 0.09809 0.00301 C 0.1 0.0007 0.09826 0.00232 0.10226 0.00116 C 0.10521 0.00046 0.10208 0.00046 0.10573 -1.85185E-6 C 0.10746 -0.00046 0.1092 -0.00046 0.11094 -0.00069 C 0.11215 -0.00116 0.11545 -0.00185 0.11649 -0.00185 C 0.11701 -0.00185 0.11753 -0.00162 0.11805 -0.00139 C 0.11857 -0.00116 0.11927 -0.00092 0.11979 -0.00069 C 0.12083 0.00023 0.12187 0.0007 0.12274 0.00185 C 0.12309 0.00232 0.12344 0.00255 0.12361 0.00301 C 0.12482 0.00509 0.12569 0.00718 0.12656 0.00949 C 0.12673 0.00996 0.12673 0.01065 0.12691 0.01134 C 0.12726 0.01667 0.12708 0.01806 0.12795 0.02199 C 0.1283 0.02338 0.12882 0.02593 0.12882 0.02616 C 0.12916 0.02963 0.12934 0.03241 0.12986 0.03588 C 0.13003 0.03704 0.13021 0.03796 0.13021 0.03912 L 0.12986 0.05625 L 0.12882 0.10116 C 0.12882 0.10139 0.12934 0.10972 0.13021 0.11065 C 0.13073 0.11111 0.13125 0.11134 0.13177 0.11181 C 0.13246 0.11273 0.1342 0.11551 0.13559 0.11621 C 0.13628 0.11667 0.13715 0.11667 0.13785 0.1169 C 0.1408 0.11667 0.14392 0.11667 0.14687 0.11621 C 0.14791 0.11621 0.14913 0.11551 0.15017 0.11505 C 0.15278 0.11412 0.15139 0.11482 0.15312 0.11366 " pathEditMode="relative" rAng="0" ptsTypes="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3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507719" y="1916252"/>
            <a:ext cx="5391219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600" b="1" dirty="0">
                <a:ln w="28575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 pitchFamily="2" charset="77"/>
              </a:rPr>
              <a:t>magic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914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8439150" y="5516564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b="1" dirty="0">
                    <a:solidFill>
                      <a:prstClr val="white"/>
                    </a:solidFill>
                    <a:latin typeface="Twinkl" pitchFamily="2" charset="77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0" y="2401889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75" y="2409826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398714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962151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888" y="2359026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2409826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637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00086 0.11621 L 0.00851 0.02523 C 0.00938 0.02361 0.01025 0.02199 0.01094 0.02014 C 0.01198 0.01759 0.01059 0.01621 0.01424 0.01459 L 0.01702 0.0132 C 0.01893 0.01065 0.01702 0.01296 0.01945 0.01134 C 0.01997 0.01088 0.02032 0.01042 0.02084 0.00996 C 0.02136 0.00972 0.02188 0.00972 0.02223 0.00949 C 0.02327 0.00857 0.02396 0.00741 0.02518 0.00695 C 0.02605 0.00648 0.02709 0.00625 0.02796 0.00556 C 0.02848 0.00509 0.02882 0.00463 0.02934 0.0044 C 0.03021 0.00371 0.0323 0.00301 0.0323 0.00324 C 0.03455 0.00116 0.03316 0.00209 0.03646 0.00046 L 0.03924 -0.00069 L 0.04028 -0.00069 L 0.04028 -0.00046 C 0.04167 -0.00092 0.04306 -0.00116 0.04462 -0.00139 C 0.04549 -0.00162 0.04636 -0.00185 0.0474 -0.00185 C 0.05 -0.00185 0.05278 -0.00162 0.05539 -0.00139 C 0.05938 0.00046 0.05747 -0.00092 0.06112 0.00255 L 0.0625 0.00371 C 0.06268 0.0044 0.06268 0.00509 0.06303 0.00556 L 0.06441 0.00741 L 0.06546 0.11829 L 0.07622 0.02084 C 0.07726 0.01921 0.07813 0.01759 0.07917 0.01644 C 0.08004 0.01528 0.08108 0.01459 0.08195 0.01389 C 0.08386 0.01227 0.08282 0.01273 0.08473 0.01204 C 0.08698 0.00903 0.08438 0.01204 0.08716 0.00996 C 0.09028 0.00764 0.09011 0.00671 0.09375 0.00509 L 0.09671 0.00371 L 0.09809 0.00301 C 0.1 0.0007 0.09827 0.00232 0.10226 0.00116 C 0.10521 0.00046 0.10209 0.00046 0.10573 -1.85185E-6 C 0.10747 -0.00046 0.10921 -0.00046 0.11094 -0.00069 C 0.11216 -0.00116 0.11546 -0.00185 0.1165 -0.00185 C 0.11702 -0.00185 0.11754 -0.00162 0.11806 -0.00139 C 0.11858 -0.00116 0.11928 -0.00092 0.1198 -0.00069 C 0.12084 0.00023 0.12188 0.0007 0.12275 0.00185 C 0.12309 0.00232 0.12344 0.00255 0.12362 0.00301 C 0.12483 0.00509 0.1257 0.00718 0.12657 0.00949 C 0.12674 0.00996 0.12674 0.01065 0.12691 0.01134 C 0.12726 0.01667 0.12709 0.01806 0.12796 0.02199 C 0.1283 0.02338 0.12882 0.02593 0.12882 0.02616 C 0.12917 0.02963 0.12934 0.03241 0.12987 0.03588 C 0.13004 0.03704 0.13021 0.03796 0.13021 0.03912 L 0.12987 0.05625 L 0.12882 0.10116 C 0.12882 0.10139 0.12934 0.10972 0.13021 0.11065 C 0.13073 0.11111 0.13125 0.11134 0.13178 0.11181 C 0.13247 0.11273 0.13421 0.11551 0.13559 0.11621 C 0.13629 0.11667 0.13716 0.11667 0.13785 0.1169 C 0.1408 0.11667 0.14393 0.11667 0.14688 0.11621 C 0.14792 0.11621 0.14914 0.11551 0.15018 0.11505 C 0.15278 0.11412 0.15139 0.11482 0.15313 0.11366 " pathEditMode="relative" rAng="0" ptsTypes="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2.77778E-6 0.00023 C -0.00139 -0.00023 -0.00277 -0.00046 -0.00416 -0.0007 C -0.00503 -0.00093 -0.0059 -0.00185 -0.00694 -0.00185 L -0.01562 -0.00324 C -0.01614 -0.00347 -0.01666 -0.0037 -0.01701 -0.0037 C -0.02413 -0.00509 -0.02656 -0.00417 -0.03472 -0.0037 C -0.03524 -0.00347 -0.03593 -0.00301 -0.03646 -0.00255 C -0.03715 -0.00232 -0.03784 -0.00208 -0.03837 -0.00185 C -0.03889 -0.00185 -0.03923 -0.00162 -0.03975 -0.00139 C -0.04027 -0.00093 -0.04062 -0.00046 -0.04114 7.40741E-7 C -0.04357 0.00139 -0.04236 -0.00093 -0.04531 0.00301 L -0.04809 0.00671 L -0.04948 0.00856 C -0.05104 0.01458 -0.04861 0.00532 -0.05087 0.01296 C -0.0526 0.01829 -0.05104 0.01481 -0.05277 0.01852 C -0.05295 0.01921 -0.05295 0.02014 -0.05312 0.02083 C -0.0533 0.02153 -0.05347 0.02222 -0.05364 0.02268 L -0.05451 0.02778 C -0.05468 0.03356 -0.05486 0.03958 -0.05503 0.0456 C -0.05503 0.04653 -0.05538 0.04722 -0.05555 0.04815 C -0.05573 0.05 -0.0559 0.05185 -0.0559 0.0537 C -0.0559 0.06829 -0.0559 0.08287 -0.05555 0.09745 C -0.05555 0.09815 -0.05521 0.09861 -0.05503 0.0993 C -0.05225 0.11435 -0.05625 0.09444 -0.05416 0.10417 C -0.05347 0.10718 -0.05382 0.10764 -0.05173 0.11042 C -0.05139 0.11111 -0.05087 0.1118 -0.05034 0.11227 C -0.04948 0.11319 -0.04757 0.11481 -0.04757 0.11505 L -0.03975 0.11968 C -0.03837 0.11991 -0.03698 0.12014 -0.03559 0.12037 C -0.03472 0.1206 -0.03385 0.12106 -0.03281 0.12106 C -0.0309 0.12106 -0.02882 0.1206 -0.02673 0.12037 C -0.02639 0.11991 -0.02587 0.11944 -0.02534 0.11898 C -0.02482 0.11875 -0.02413 0.11875 -0.02361 0.11852 C -0.02309 0.11829 -0.02257 0.11805 -0.02222 0.11782 C -0.01996 0.11597 -0.02135 0.1169 -0.01805 0.11528 L -0.01666 0.11481 C -0.01441 0.11273 -0.0158 0.11366 -0.0125 0.11227 C -0.01198 0.11204 -0.01146 0.11204 -0.01111 0.11157 C -0.00972 0.11042 -0.00937 0.11042 -0.00833 0.10856 C -0.00642 0.10555 -0.0085 0.10787 -0.0059 0.10555 C -0.00451 0.10231 -0.00555 0.10417 -0.00225 0.10116 L -0.00087 0.1 C -0.00052 0.0993 -0.00017 0.09884 -2.77778E-6 0.09815 C 0.00035 0.09722 0.00052 0.0963 0.00104 0.0956 C 0.00139 0.09491 0.00191 0.09444 0.00243 0.09375 C 0.00278 0.09329 0.0033 0.0919 0.0033 0.09213 L 0.01111 0.08194 C 0.01129 0.08009 0.01146 0.07824 0.01163 0.07639 C 0.01163 0.07593 0.01198 0.07523 0.01216 0.07454 C 0.01233 0.07292 0.01268 0.0713 0.01302 0.06968 C 0.0132 0.06875 0.0132 0.06805 0.01354 0.06713 L 0.01441 0.06343 L 0.01493 0.06157 C 0.01493 0.06018 0.01511 0.0588 0.01528 0.05741 C 0.01545 0.05671 0.01563 0.05602 0.0158 0.05555 C 0.01615 0.05301 0.01667 0.04815 0.01667 0.04838 C 0.0165 0.04213 0.0165 0.03611 0.01632 0.03009 C 0.01615 0.0294 0.01598 0.02893 0.0158 0.02824 C 0.01545 0.02662 0.01493 0.02338 0.01493 0.02361 C 0.01389 0.01157 0.01407 0.01574 0.01493 -0.00324 C 0.01493 -0.00394 0.01528 -0.00556 0.01528 -0.00532 L 0.01216 0.0993 C 0.01216 0.10231 0.01216 0.10509 0.0125 0.10787 C 0.01302 0.11227 0.0132 0.11088 0.01493 0.11343 C 0.01528 0.11412 0.01545 0.11481 0.0158 0.11528 C 0.01615 0.1162 0.01615 0.11713 0.01667 0.11782 C 0.01823 0.11991 0.0191 0.12014 0.02084 0.12106 C 0.02361 0.12083 0.02639 0.1206 0.02917 0.12037 C 0.02986 0.12014 0.03038 0.12014 0.03108 0.11968 C 0.03177 0.11921 0.03386 0.1169 0.03438 0.11667 C 0.03473 0.1162 0.03577 0.11597 0.03577 0.1162 " pathEditMode="relative" rAng="0" ptsTypes="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0.01858 -0.00741 C -0.0217 -0.00718 -0.02465 -0.00695 -0.02778 -0.00625 C -0.02899 -0.00602 -0.03038 -0.00579 -0.03142 -0.00509 C -0.03264 -0.00417 -0.03333 -0.00255 -0.03437 -0.00139 C -0.03507 -0.00046 -0.03611 0.00023 -0.03715 0.00116 C -0.03767 0.00231 -0.03819 0.0037 -0.03889 0.00486 C -0.03993 0.00625 -0.04149 0.00717 -0.04271 0.00856 C -0.04323 0.00926 -0.04392 0.01018 -0.04444 0.01111 C -0.04514 0.01342 -0.04583 0.01597 -0.04635 0.01852 C -0.0467 0.02014 -0.04705 0.02176 -0.04722 0.02338 C -0.04757 0.02546 -0.04774 0.02755 -0.04826 0.02963 C -0.04844 0.03079 -0.04878 0.03194 -0.04913 0.03333 C -0.05017 0.04676 -0.05 0.04051 -0.05 0.05185 L -0.04722 0.10116 C -0.04514 0.10393 -0.04323 0.10741 -0.0408 0.10972 C -0.0375 0.11296 -0.02899 0.11319 -0.02587 0.11342 C -0.01753 0.11736 -0.02066 0.11643 -0.00364 0.11342 C -0.00191 0.11319 0.00226 0.10671 0.00278 0.10602 L 0.00556 0.1037 L 0.01198 0.08889 L 0.01771 0.03194 L 0.01771 -0.00741 L 0.01389 0.15926 C 0.01337 0.16296 0.01285 0.16667 0.01198 0.17037 C 0.01163 0.17199 0.01094 0.17361 0.01024 0.17523 C 0.00781 0.18079 0.0059 0.18542 0.00087 0.1875 C -1.11111E-6 0.18796 -0.00104 0.18819 -0.00191 0.18889 C -0.00278 0.18958 -0.00364 0.19074 -0.00469 0.1912 C -0.00573 0.1919 -0.00712 0.19213 -0.00833 0.19259 C -0.01493 0.19514 -0.00625 0.19259 -0.0158 0.19514 C -0.025 0.19467 -0.03437 0.19444 -0.04358 0.19375 C -0.04462 0.19375 -0.04548 0.19329 -0.04635 0.19259 C -0.06476 0.17893 -0.04618 0.19143 -0.05382 0.18634 " pathEditMode="relative" rAng="0" ptsTypes="AAAAAAAAAAAAAAAAAAAAAAAAAAAAAAAAAA">
                                      <p:cBhvr>
                                        <p:cTn id="38" dur="3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6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0261 0.10116 C -0.00174 0.10486 -0.00122 0.1088 4.16667E-6 0.11227 C 0.00052 0.11343 0.00156 0.11389 0.00191 0.11482 C 0.00243 0.11597 0.00208 0.11759 0.00277 0.11852 C 0.00347 0.11945 0.00468 0.11945 0.00555 0.11991 C 0.00711 0.11968 0.01736 0.11875 0.01944 0.11597 L 0.02048 0.11482 " pathEditMode="relative" rAng="0" ptsTypes="AAAAAAAA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6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6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72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-0.01389 -0.00602 L -0.02864 -0.00602 L -0.05086 0.00255 L -0.06111 0.02963 L -0.06562 0.0618 L -0.06198 0.09375 L -0.05277 0.10856 L -0.04166 0.11736 L -0.02222 0.11736 L -0.00555 0.10741 L 0.00469 0.09884 " pathEditMode="relative" rAng="0" ptsTypes="AAAAAAAAAAAA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92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871086" y="1916252"/>
            <a:ext cx="4629281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600" b="1" dirty="0">
                <a:ln w="28575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 pitchFamily="2" charset="77"/>
              </a:rPr>
              <a:t>giant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914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8439150" y="5516564"/>
            <a:ext cx="1544638" cy="720725"/>
            <a:chOff x="6914614" y="5517232"/>
            <a:chExt cx="1545818" cy="720080"/>
          </a:xfrm>
        </p:grpSpPr>
        <p:grpSp>
          <p:nvGrpSpPr>
            <p:cNvPr id="14349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b="1" dirty="0">
                    <a:solidFill>
                      <a:prstClr val="white"/>
                    </a:solidFill>
                    <a:latin typeface="Twinkl" pitchFamily="2" charset="77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</p:grpSp>
        <p:pic>
          <p:nvPicPr>
            <p:cNvPr id="14350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6" y="2409826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38" y="1962151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25" y="2359026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6" y="2093914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382839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3" y="2398714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2359026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96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01858 -0.00741 C -0.02171 -0.00718 -0.02466 -0.00695 -0.02778 -0.00625 C -0.029 -0.00602 -0.03039 -0.00579 -0.03143 -0.00509 C -0.03264 -0.00417 -0.03334 -0.00255 -0.03438 -0.00139 C -0.03507 -0.00046 -0.03611 0.00023 -0.03716 0.00116 C -0.03768 0.00231 -0.0382 0.0037 -0.03889 0.00486 C -0.03993 0.00625 -0.0415 0.00717 -0.04271 0.00856 C -0.04323 0.00926 -0.04393 0.01018 -0.04445 0.01111 C -0.04514 0.01342 -0.04584 0.01597 -0.04636 0.01852 C -0.04671 0.02014 -0.04705 0.02176 -0.04723 0.02338 C -0.04757 0.02546 -0.04775 0.02755 -0.04827 0.02963 C -0.04844 0.03079 -0.04879 0.03194 -0.04914 0.03333 C -0.05018 0.04676 -0.05 0.04051 -0.05 0.05185 L -0.04723 0.10116 C -0.04514 0.10393 -0.04323 0.10741 -0.0408 0.10972 C -0.0375 0.11296 -0.029 0.11319 -0.02587 0.11342 C -0.01754 0.11736 -0.02066 0.11643 -0.00365 0.11342 C -0.00191 0.11319 0.00225 0.10671 0.00277 0.10602 L 0.00555 0.1037 L 0.01198 0.08889 L 0.0177 0.03194 L 0.0177 -0.00741 L 0.01389 0.15926 C 0.01336 0.16296 0.01284 0.16667 0.01198 0.17037 C 0.01163 0.17199 0.01093 0.17361 0.01024 0.17523 C 0.00781 0.18079 0.0059 0.18542 0.00086 0.1875 C 3.88889E-6 0.18796 -0.00105 0.18819 -0.00191 0.18889 C -0.00278 0.18958 -0.00365 0.19074 -0.00469 0.1912 C -0.00573 0.1919 -0.00712 0.19213 -0.00834 0.19259 C -0.01493 0.19514 -0.00625 0.19259 -0.0158 0.19514 C -0.025 0.19467 -0.03438 0.19444 -0.04358 0.19375 C -0.04462 0.19375 -0.04549 0.19329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-0.0026 0.10116 C -0.00173 0.10486 -0.00121 0.1088 -1.66667E-6 0.11227 C 0.00052 0.11343 0.00156 0.11389 0.00191 0.11482 C 0.00243 0.11597 0.00209 0.11759 0.00278 0.11852 C 0.00347 0.11945 0.00469 0.11945 0.00556 0.11991 C 0.00712 0.11968 0.01736 0.11875 0.01945 0.11597 L 0.02049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1.94444E-6 0.00023 C -0.00139 -0.00023 -0.00278 -0.00046 -0.00417 -0.0007 C -0.00504 -0.00093 -0.0059 -0.00185 -0.00695 -0.00185 L -0.01563 -0.00324 C -0.01615 -0.00347 -0.01667 -0.0037 -0.01702 -0.0037 C -0.02413 -0.00509 -0.02656 -0.00417 -0.03472 -0.0037 C -0.03524 -0.00347 -0.03594 -0.00301 -0.03646 -0.00255 C -0.03715 -0.00232 -0.03785 -0.00208 -0.03837 -0.00185 C -0.03889 -0.00185 -0.03924 -0.00162 -0.03976 -0.00139 C -0.04028 -0.00093 -0.04063 -0.00046 -0.04115 7.40741E-7 C -0.04358 0.00139 -0.04236 -0.00093 -0.04531 0.00301 L -0.04809 0.00671 L -0.04948 0.00856 C -0.05104 0.01458 -0.04861 0.00532 -0.05087 0.01296 C -0.05261 0.01829 -0.05104 0.01481 -0.05278 0.01852 C -0.05295 0.01921 -0.05295 0.02014 -0.05313 0.02083 C -0.0533 0.02153 -0.05347 0.02222 -0.05365 0.02268 L -0.05452 0.02778 C -0.05469 0.03356 -0.05486 0.03958 -0.05504 0.0456 C -0.05504 0.04653 -0.05538 0.04722 -0.05556 0.04815 C -0.05573 0.05 -0.0559 0.05185 -0.0559 0.0537 C -0.0559 0.06829 -0.0559 0.08287 -0.05556 0.09745 C -0.05556 0.09815 -0.05521 0.09861 -0.05504 0.0993 C -0.05226 0.11435 -0.05625 0.09444 -0.05417 0.10417 C -0.05347 0.10718 -0.05382 0.10764 -0.05174 0.11042 C -0.05139 0.11111 -0.05087 0.1118 -0.05035 0.11227 C -0.04948 0.11319 -0.04757 0.11481 -0.04757 0.11505 L -0.03976 0.11968 C -0.03837 0.11991 -0.03698 0.12014 -0.03559 0.12037 C -0.03472 0.1206 -0.03386 0.12106 -0.03281 0.12106 C -0.0309 0.12106 -0.02882 0.1206 -0.02674 0.12037 C -0.02639 0.11991 -0.02587 0.11944 -0.02535 0.11898 C -0.02483 0.11875 -0.02413 0.11875 -0.02361 0.11852 C -0.02309 0.11829 -0.02257 0.11805 -0.02222 0.11782 C -0.01997 0.11597 -0.02136 0.1169 -0.01806 0.11528 L -0.01667 0.11481 C -0.01441 0.11273 -0.0158 0.11366 -0.0125 0.11227 C -0.01198 0.11204 -0.01146 0.11204 -0.01111 0.11157 C -0.00972 0.11042 -0.00938 0.11042 -0.00834 0.10856 C -0.00643 0.10555 -0.00851 0.10787 -0.0059 0.10555 C -0.00452 0.10231 -0.00556 0.10417 -0.00226 0.10116 L -0.00087 0.1 C -0.00052 0.0993 -0.00018 0.09884 1.94444E-6 0.09815 C 0.00035 0.09722 0.00052 0.0963 0.00104 0.0956 C 0.00139 0.09491 0.00191 0.09444 0.00243 0.09375 C 0.00278 0.09329 0.0033 0.0919 0.0033 0.09213 L 0.01111 0.08194 C 0.01128 0.08009 0.01146 0.07824 0.01163 0.07639 C 0.01163 0.07593 0.01198 0.07523 0.01215 0.07454 C 0.01232 0.07292 0.01267 0.0713 0.01302 0.06968 C 0.01319 0.06875 0.01319 0.06805 0.01354 0.06713 L 0.01441 0.06343 L 0.01493 0.06157 C 0.01493 0.06018 0.0151 0.0588 0.01528 0.05741 C 0.01545 0.05671 0.01562 0.05602 0.0158 0.05555 C 0.01614 0.05301 0.01666 0.04815 0.01666 0.04838 C 0.01649 0.04213 0.01649 0.03611 0.01632 0.03009 C 0.01614 0.0294 0.01597 0.02893 0.0158 0.02824 C 0.01545 0.02662 0.01493 0.02338 0.01493 0.02361 C 0.01389 0.01157 0.01406 0.01574 0.01493 -0.00324 C 0.01493 -0.00394 0.01528 -0.00556 0.01528 -0.00532 L 0.01215 0.0993 C 0.01215 0.10231 0.01215 0.10509 0.0125 0.10787 C 0.01302 0.11227 0.01319 0.11088 0.01493 0.11343 C 0.01528 0.11412 0.01545 0.11481 0.0158 0.11528 C 0.01614 0.1162 0.01614 0.11713 0.01666 0.11782 C 0.01823 0.11991 0.0191 0.12014 0.02083 0.12106 C 0.02361 0.12083 0.02639 0.1206 0.02916 0.12037 C 0.02986 0.12014 0.03038 0.12014 0.03107 0.11968 C 0.03177 0.11921 0.03385 0.1169 0.03437 0.11667 C 0.03472 0.1162 0.03576 0.11597 0.03576 0.1162 " pathEditMode="relative" rAng="0" ptsTypes="AAAAAAAAAAAAAAAAAAAAAAAAAAAAAAAAAAAAAAAAAAAAAAAAAAAAAAAAAAAAAAAAAAAAAAAA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43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48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C 1.66667E-6 0.03935 0.00017 0.07917 0.00035 0.11875 L 0.00937 0.03148 C 0.01042 0.03009 0.01163 0.02894 0.01267 0.02778 C 0.01562 0.02384 0.01059 0.02732 0.01649 0.02199 C 0.01996 0.01875 0.01562 0.02292 0.01927 0.01875 C 0.01979 0.01829 0.02031 0.01806 0.02083 0.01759 C 0.02135 0.0169 0.02187 0.01574 0.02257 0.01505 C 0.02604 0.01204 0.02187 0.01574 0.02604 0.01181 C 0.02639 0.01134 0.02691 0.01088 0.02743 0.01065 C 0.02778 0.01042 0.0283 0.01019 0.02882 0.00996 C 0.02951 0.00972 0.03003 0.00926 0.03073 0.0088 C 0.03125 0.00834 0.0316 0.00787 0.03212 0.00741 C 0.03298 0.00695 0.03403 0.00671 0.03489 0.00625 L 0.03646 0.00556 L 0.03785 0.00486 C 0.03837 0.00463 0.03871 0.0044 0.03923 0.0044 C 0.03993 0.00417 0.04045 0.00394 0.04114 0.00371 C 0.04201 0.00324 0.04305 0.00278 0.04392 0.00232 C 0.04444 0.00232 0.04496 0.00185 0.04531 0.00185 C 0.04774 0.00093 0.0467 0.00139 0.04878 0.00046 C 0.05173 0.0007 0.05469 0.00046 0.05764 0.00116 C 0.05885 0.00139 0.05955 0.00278 0.06059 0.00371 C 0.06111 0.00417 0.06163 0.0044 0.06198 0.00486 L 0.06441 0.0081 C 0.06562 0.01343 0.06389 0.00695 0.0658 0.01134 C 0.06597 0.01181 0.06597 0.0125 0.06632 0.0132 C 0.06649 0.01389 0.06684 0.01435 0.06719 0.01505 C 0.06736 0.01574 0.06753 0.01621 0.06771 0.0169 C 0.06805 0.01852 0.06823 0.02037 0.06857 0.02199 C 0.06962 0.02593 0.06962 0.02454 0.06962 0.02639 L 0.06771 0.08519 C 0.06684 0.0956 0.06684 0.09213 0.06771 0.10718 C 0.06771 0.10949 0.06857 0.11296 0.06996 0.11412 C 0.07048 0.11459 0.07101 0.11505 0.07153 0.11551 C 0.07187 0.11574 0.07205 0.11644 0.07239 0.11667 C 0.07396 0.11783 0.07587 0.11829 0.0776 0.11875 C 0.08021 0.11852 0.08264 0.11829 0.08524 0.11806 C 0.08576 0.11783 0.08646 0.11759 0.08715 0.11736 C 0.08767 0.11713 0.08906 0.11621 0.08906 0.11644 " pathEditMode="relative" rAng="0" ptsTypes="AAAAAAAAAAAAAAAAAAAAAAAAAAAAAAAAAAAAAAAA">
                                      <p:cBhvr>
                                        <p:cTn id="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78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83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00191 0.15209 C -0.00191 0.15463 -0.00191 0.15718 -0.00156 0.15973 C -0.00139 0.16065 -0.00104 0.16135 -0.00052 0.16181 C 0.00035 0.1625 0.00313 0.16343 0.00434 0.16366 C 0.00504 0.16412 0.00556 0.16482 0.00625 0.16505 C 0.00764 0.16551 0.01024 0.16644 0.01024 0.16667 C 0.01389 0.16621 0.01771 0.16598 0.02153 0.16575 C 0.02205 0.16551 0.02274 0.16528 0.02344 0.16505 C 0.02431 0.16482 0.025 0.16459 0.02587 0.16436 C 0.03004 0.16065 0.02465 0.16505 0.02882 0.1625 C 0.02934 0.16204 0.02969 0.16158 0.03021 0.16112 C 0.03229 0.15973 0.03143 0.16158 0.03229 0.15926 " pathEditMode="relative" rAng="0" ptsTypes="AAAAAAAAAAAAA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23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28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05746 -0.00115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253298" y="1916252"/>
            <a:ext cx="5676106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600" b="1" dirty="0">
                <a:ln w="28575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 pitchFamily="2" charset="77"/>
              </a:rPr>
              <a:t>ginger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914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8439150" y="5516564"/>
            <a:ext cx="1544638" cy="720725"/>
            <a:chOff x="6914614" y="5517232"/>
            <a:chExt cx="1545818" cy="720080"/>
          </a:xfrm>
        </p:grpSpPr>
        <p:grpSp>
          <p:nvGrpSpPr>
            <p:cNvPr id="15373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b="1" dirty="0">
                    <a:solidFill>
                      <a:prstClr val="white"/>
                    </a:solidFill>
                    <a:latin typeface="Twinkl" pitchFamily="2" charset="77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</p:grpSp>
        <p:pic>
          <p:nvPicPr>
            <p:cNvPr id="1537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1" y="1962151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788" y="2359026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76" y="2389189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1" y="2359026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50" y="2398714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33" y="2818304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913" y="2368651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84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-0.01858 -0.00741 C -0.0217 -0.00718 -0.02465 -0.00694 -0.02778 -0.00625 C -0.02899 -0.00602 -0.03038 -0.00579 -0.03143 -0.00509 C -0.03264 -0.00417 -0.03334 -0.00255 -0.03438 -0.00139 C -0.03507 -0.00046 -0.03611 0.00023 -0.03715 0.00116 C -0.03768 0.00231 -0.0382 0.0037 -0.03889 0.00486 C -0.03993 0.00625 -0.04149 0.00718 -0.04271 0.00856 C -0.04323 0.00926 -0.04393 0.01019 -0.04445 0.01111 C -0.04514 0.01343 -0.04584 0.01597 -0.04636 0.01852 C -0.0467 0.02014 -0.04705 0.02176 -0.04722 0.02338 C -0.04757 0.02546 -0.04774 0.02755 -0.04827 0.02963 C -0.04844 0.03079 -0.04879 0.03194 -0.04913 0.03333 C -0.05018 0.04676 -0.05 0.04051 -0.05 0.05185 L -0.04722 0.10116 C -0.04514 0.10394 -0.04323 0.10741 -0.0408 0.10972 C -0.0375 0.11296 -0.02899 0.11319 -0.02587 0.11343 C -0.01754 0.11736 -0.02066 0.11644 -0.00365 0.11343 C -0.00191 0.11319 0.00226 0.10671 0.00278 0.10602 L 0.00555 0.1037 L 0.01198 0.08889 L 0.01771 0.03194 L 0.01771 -0.00741 L 0.01389 0.15926 C 0.01337 0.16296 0.01285 0.16667 0.01198 0.17037 C 0.01163 0.17199 0.01094 0.17361 0.01024 0.17523 C 0.00781 0.18079 0.0059 0.18542 0.00087 0.1875 C 1.94444E-6 0.18796 -0.00104 0.18819 -0.00191 0.18889 C -0.00278 0.18958 -0.00365 0.19074 -0.00469 0.1912 C -0.00573 0.1919 -0.00712 0.19213 -0.00834 0.19259 C -0.01493 0.19514 -0.00625 0.19259 -0.0158 0.19514 C -0.025 0.19468 -0.03438 0.19444 -0.04358 0.19375 C -0.04462 0.19375 -0.04549 0.19329 -0.04636 0.19259 C -0.06476 0.17894 -0.04618 0.19144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00261 0.10116 C -0.00174 0.10486 -0.00122 0.1088 3.05556E-6 0.11227 C 0.00052 0.11343 0.00156 0.11389 0.00191 0.11482 C 0.00243 0.11597 0.00208 0.11759 0.00277 0.11852 C 0.00347 0.11945 0.00468 0.11945 0.00555 0.11991 C 0.00712 0.11968 0.01736 0.11875 0.01944 0.11597 L 0.02048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C -8.33333E-7 0.03935 0.00017 0.07917 0.00035 0.11875 L 0.00938 0.03148 C 0.01042 0.03009 0.01163 0.02894 0.01267 0.02778 C 0.01563 0.02384 0.01059 0.02732 0.01649 0.02199 C 0.01997 0.01875 0.01563 0.02292 0.01927 0.01875 C 0.01979 0.01829 0.02031 0.01806 0.02083 0.01759 C 0.02136 0.0169 0.02188 0.01574 0.02257 0.01505 C 0.02604 0.01204 0.02188 0.01574 0.02604 0.01181 C 0.02639 0.01134 0.02691 0.01088 0.02743 0.01065 C 0.02778 0.01042 0.0283 0.01019 0.02882 0.00996 C 0.02951 0.00972 0.03004 0.00926 0.03073 0.0088 C 0.03125 0.00834 0.0316 0.00787 0.03212 0.00741 C 0.03299 0.00695 0.03403 0.00671 0.0349 0.00625 L 0.03646 0.00556 L 0.03785 0.00486 C 0.03837 0.00463 0.03872 0.0044 0.03924 0.0044 C 0.03993 0.00417 0.04045 0.00394 0.04115 0.00371 C 0.04201 0.00324 0.04306 0.00278 0.04392 0.00232 C 0.04445 0.00232 0.04497 0.00185 0.04531 0.00185 C 0.04774 0.00093 0.0467 0.00139 0.04879 0.00046 C 0.05174 0.0007 0.05469 0.00046 0.05764 0.00116 C 0.05886 0.00139 0.05955 0.00278 0.06059 0.00371 C 0.06111 0.00417 0.06163 0.0044 0.06198 0.00486 L 0.06441 0.0081 C 0.06563 0.01343 0.06389 0.00695 0.0658 0.01134 C 0.06597 0.01181 0.06597 0.0125 0.06632 0.0132 C 0.06649 0.01389 0.06684 0.01435 0.06719 0.01505 C 0.06736 0.01574 0.06754 0.01621 0.06771 0.0169 C 0.06806 0.01852 0.06823 0.02037 0.06858 0.02199 C 0.06962 0.02593 0.06962 0.02454 0.06962 0.02639 L 0.06771 0.08519 C 0.06684 0.0956 0.06684 0.09213 0.06771 0.10718 C 0.06771 0.10949 0.06858 0.11296 0.06997 0.11412 C 0.07049 0.11459 0.07101 0.11505 0.07153 0.11551 C 0.07188 0.11574 0.07205 0.11644 0.0724 0.11667 C 0.07396 0.11783 0.07587 0.11829 0.07761 0.11875 C 0.08021 0.11852 0.08264 0.11829 0.08524 0.11806 C 0.08576 0.11783 0.08646 0.11759 0.08715 0.11736 C 0.08767 0.11713 0.08906 0.11621 0.08906 0.11644 " pathEditMode="relative" rAng="0" ptsTypes="AAAAAAAAAAAAAAAAAAAAAAAAAAAAAAAAAAAAAAAA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43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48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-0.01858 -0.00741 C -0.0217 -0.00718 -0.02465 -0.00695 -0.02778 -0.00625 C -0.029 -0.00602 -0.03038 -0.00579 -0.03143 -0.00509 C -0.03264 -0.00417 -0.03334 -0.00255 -0.03438 -0.00139 C -0.03507 -0.00046 -0.03611 0.00023 -0.03715 0.00116 C -0.03768 0.00231 -0.0382 0.0037 -0.03889 0.00486 C -0.03993 0.00625 -0.0415 0.00717 -0.04271 0.00856 C -0.04323 0.00926 -0.04393 0.01018 -0.04445 0.01111 C -0.04514 0.01342 -0.04584 0.01597 -0.04636 0.01852 C -0.0467 0.02014 -0.04705 0.02176 -0.04722 0.02338 C -0.04757 0.02546 -0.04775 0.02755 -0.04827 0.02963 C -0.04844 0.03079 -0.04879 0.03194 -0.04913 0.03333 C -0.05018 0.04676 -0.05 0.04051 -0.05 0.05185 L -0.04722 0.10116 C -0.04514 0.10393 -0.04323 0.10741 -0.0408 0.10972 C -0.0375 0.11296 -0.029 0.11319 -0.02587 0.11342 C -0.01754 0.11736 -0.02066 0.11643 -0.00365 0.11342 C -0.00191 0.11319 0.00225 0.10671 0.00278 0.10602 L 0.00555 0.1037 L 0.01198 0.08889 L 0.01771 0.03194 L 0.01771 -0.00741 L 0.01389 0.15926 C 0.01337 0.16296 0.01285 0.16667 0.01198 0.17037 C 0.01163 0.17199 0.01094 0.17361 0.01024 0.17523 C 0.00781 0.18079 0.0059 0.18542 0.00087 0.1875 C 2.22222E-6 0.18796 -0.00104 0.18819 -0.00191 0.18889 C -0.00278 0.18958 -0.00365 0.19074 -0.00469 0.1912 C -0.00573 0.1919 -0.00712 0.19213 -0.00834 0.19259 C -0.01493 0.19514 -0.00625 0.19259 -0.0158 0.19514 C -0.025 0.19467 -0.03438 0.19444 -0.04358 0.19375 C -0.04462 0.19375 -0.04549 0.19329 -0.04636 0.19259 C -0.06476 0.17893 -0.04618 0.19143 -0.05382 0.18634 " pathEditMode="relative" rAng="0" ptsTypes="AAAAAAAAAAAAAAAAAAAAAAAAAAAAAAAAAA">
                                      <p:cBhvr>
                                        <p:cTn id="57" dur="3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84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89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4.72222E-6 0.00023 C 0.00711 -0.00115 0.00156 -0.00023 0.00711 -0.00139 C 0.00816 -0.00162 0.0092 -0.00162 0.01041 -0.00208 C 0.01197 -0.00231 0.01354 -0.00254 0.0151 -0.00324 C 0.01597 -0.0037 0.01701 -0.0044 0.01788 -0.0044 L 0.0217 -0.00509 L 0.02604 -0.00694 C 0.02638 -0.00717 0.02691 -0.00764 0.02743 -0.00764 C 0.02829 -0.00787 0.0302 -0.00833 0.03125 -0.00902 C 0.03159 -0.00926 0.03211 -0.00995 0.03263 -0.01018 C 0.03316 -0.01065 0.03385 -0.01065 0.03454 -0.01088 C 0.03489 -0.01111 0.03541 -0.01134 0.03593 -0.01157 C 0.0368 -0.01227 0.03767 -0.01342 0.03871 -0.01389 C 0.03923 -0.01412 0.03975 -0.01435 0.0401 -0.01458 C 0.04444 -0.01782 0.04166 -0.01597 0.04444 -0.01898 C 0.04479 -0.01944 0.04548 -0.0199 0.04583 -0.02037 C 0.04652 -0.02106 0.04774 -0.02291 0.04774 -0.02268 C 0.04791 -0.02361 0.04791 -0.02453 0.04826 -0.02546 C 0.04982 -0.03032 0.04861 -0.0243 0.04965 -0.02916 C 0.05 -0.03078 0.05034 -0.0324 0.05052 -0.03426 C 0.05086 -0.0368 0.05104 -0.03935 0.05156 -0.0419 C 0.05156 -0.04236 0.05191 -0.04305 0.05208 -0.04375 C 0.05191 -0.04884 0.05191 -0.0537 0.05156 -0.05879 C 0.05138 -0.06018 0.05052 -0.06319 0.04965 -0.06458 C 0.0493 -0.06504 0.04861 -0.06527 0.04826 -0.06574 C 0.04774 -0.06643 0.04739 -0.06736 0.04687 -0.06759 C 0.04583 -0.06828 0.04496 -0.06852 0.04392 -0.06898 L 0.04114 -0.07014 C 0.04062 -0.07037 0.0401 -0.07083 0.03975 -0.07083 C 0.03437 -0.07176 0.03715 -0.07129 0.03125 -0.07199 C 0.02743 -0.07176 0.02395 -0.07199 0.02031 -0.07083 C 0.01979 -0.0706 0.01927 -0.07037 0.01892 -0.07014 C 0.01805 -0.0699 0.01736 -0.0699 0.01649 -0.06967 C 0.01527 -0.06921 0.01267 -0.06828 0.01267 -0.06805 C 0.01232 -0.06782 0.01215 -0.06736 0.0118 -0.06713 C 0.01093 -0.06643 0.00816 -0.06597 0.00746 -0.06574 C 0.00347 -0.06389 0.00833 -0.06643 0.0052 -0.06389 C 0.00468 -0.06365 0.00416 -0.06342 0.00364 -0.06319 C 0.00329 -0.06273 0.00277 -0.06227 0.00225 -0.06203 C 0.00173 -0.06157 0.00104 -0.06134 0.00034 -0.06065 C -0.00035 -0.05995 -0.0007 -0.05879 -0.00157 -0.0581 L -0.00296 -0.05694 C -0.00539 -0.05185 -0.00209 -0.0581 -0.00521 -0.0537 C -0.00608 -0.05277 -0.0066 -0.05069 -0.00712 -0.0493 C -0.00869 -0.04583 -0.00851 -0.04629 -0.01007 -0.04421 C -0.01025 -0.04259 -0.01077 -0.04097 -0.01094 -0.03935 C -0.01164 -0.03379 -0.01129 -0.0368 -0.01181 -0.03032 C -0.01181 -0.0169 -0.01181 -0.00347 -0.01146 0.00996 C -0.01129 0.01412 -0.01146 0.01829 -0.01042 0.02199 C -0.0099 0.02408 -0.0099 0.02431 -0.00955 0.02639 C -0.00938 0.02755 -0.00921 0.02848 -0.00903 0.02963 C -0.00886 0.03079 -0.00834 0.03218 -0.00816 0.03334 C -0.00799 0.03403 -0.00747 0.0382 -0.00712 0.03912 C -0.00695 0.03982 -0.0066 0.04028 -0.00625 0.04098 C -0.00608 0.04167 -0.00591 0.04236 -0.00573 0.04283 C -0.00521 0.04468 -0.00434 0.04653 -0.0033 0.04792 C -0.00296 0.04838 -0.00244 0.04861 -0.00191 0.04908 C -0.00157 0.04954 -0.00139 0.05023 -0.00105 0.05047 C 0.00052 0.05139 0.00208 0.05185 0.00364 0.05232 C 0.00503 0.05278 0.00572 0.05348 0.00711 0.05371 C 0.00868 0.05394 0.01059 0.05394 0.01232 0.05417 C 0.01267 0.0544 0.01319 0.05463 0.01371 0.05486 C 0.01493 0.05533 0.01753 0.05579 0.01892 0.05625 C 0.02152 0.05579 0.02239 0.05579 0.02447 0.05486 C 0.02552 0.0544 0.02638 0.05371 0.02743 0.05371 L 0.03159 0.05301 C 0.03385 0.05255 0.03819 0.05162 0.03819 0.05185 C 0.03906 0.05139 0.03975 0.0507 0.04062 0.05047 C 0.04166 0.05 0.04375 0.05 0.04496 0.04908 C 0.04618 0.04838 0.04947 0.04537 0.05017 0.04352 L 0.05052 0.04213 " pathEditMode="relative" rAng="0" ptsTypes="AAAAAAAAAAAAAAAAAAAAAAAAAAAAAAAAAAAAAAAAAAAAAAAAAAAAAAAAAAAAAAAAAAAAAAAA">
                                      <p:cBhvr>
                                        <p:cTn id="68" dur="2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165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215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2650"/>
                            </p:stCondLst>
                            <p:childTnLst>
                              <p:par>
                                <p:cTn id="7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3 L -0.00035 0.11528 L 0.00417 0.03357 C 0.00538 0.03033 0.00677 0.02709 0.00799 0.02361 C 0.00938 0.01945 0.0092 0.01574 0.01163 0.0125 C 0.0125 0.01158 0.01354 0.01111 0.01441 0.01019 C 0.01511 0.00926 0.01545 0.0081 0.01632 0.00764 C 0.01979 0.00556 0.02361 0.0044 0.02743 0.00278 C 0.0283 0.00232 0.02934 0.00209 0.03021 0.00139 C 0.03264 -0.00069 0.03351 -0.00208 0.03663 -0.00231 C 0.04219 -0.00254 0.04774 -0.00231 0.05347 -0.00231 " pathEditMode="relative" rAng="0" ptsTypes="AAAAAAAAAAA">
                                      <p:cBhvr>
                                        <p:cTn id="79" dur="2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pic>
        <p:nvPicPr>
          <p:cNvPr id="16387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89" y="2422526"/>
            <a:ext cx="10255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2422526"/>
            <a:ext cx="1487488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2422526"/>
            <a:ext cx="11049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171701" y="5409398"/>
            <a:ext cx="7839075" cy="826302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/>
              </a:rPr>
              <a:t>Kit and Sam had used their map to travel to Egypt on a magic carpet. They met an Egyptian boy. “I need your help!” he said.</a:t>
            </a:r>
          </a:p>
        </p:txBody>
      </p:sp>
    </p:spTree>
    <p:extLst>
      <p:ext uri="{BB962C8B-B14F-4D97-AF65-F5344CB8AC3E}">
        <p14:creationId xmlns:p14="http://schemas.microsoft.com/office/powerpoint/2010/main" val="12266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pic>
        <p:nvPicPr>
          <p:cNvPr id="1741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263" y="2422526"/>
            <a:ext cx="14859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389" y="2422526"/>
            <a:ext cx="10255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388" y="2422525"/>
            <a:ext cx="1108159" cy="31908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171701" y="5080000"/>
            <a:ext cx="7839075" cy="115570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/>
              </a:rPr>
              <a:t>“What is the matter?” asked Sam.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/>
              </a:rPr>
              <a:t>“I am Prince </a:t>
            </a:r>
            <a:r>
              <a:rPr lang="en-GB" sz="2000" dirty="0" err="1">
                <a:solidFill>
                  <a:srgbClr val="1C1C1C"/>
                </a:solidFill>
                <a:latin typeface="Twinkl"/>
              </a:rPr>
              <a:t>Asim</a:t>
            </a:r>
            <a:r>
              <a:rPr lang="en-GB" sz="2000" dirty="0">
                <a:solidFill>
                  <a:srgbClr val="1C1C1C"/>
                </a:solidFill>
                <a:latin typeface="Twinkl"/>
              </a:rPr>
              <a:t> and my wicked uncle has stolen my family’s most precious gemstone.”</a:t>
            </a:r>
          </a:p>
        </p:txBody>
      </p:sp>
    </p:spTree>
    <p:extLst>
      <p:ext uri="{BB962C8B-B14F-4D97-AF65-F5344CB8AC3E}">
        <p14:creationId xmlns:p14="http://schemas.microsoft.com/office/powerpoint/2010/main" val="121693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pic>
        <p:nvPicPr>
          <p:cNvPr id="18438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455" y="2422524"/>
            <a:ext cx="111125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1312">
            <a:off x="7833377" y="4367802"/>
            <a:ext cx="1490408" cy="178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83581" y="2422524"/>
            <a:ext cx="2182857" cy="31908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171701" y="5080000"/>
            <a:ext cx="7839075" cy="115570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/>
              </a:rPr>
              <a:t>“If we do not get the gem back, a giant will awaken!” explained Prince </a:t>
            </a:r>
            <a:r>
              <a:rPr lang="en-GB" sz="2000" dirty="0" err="1">
                <a:solidFill>
                  <a:srgbClr val="1C1C1C"/>
                </a:solidFill>
                <a:latin typeface="Twinkl"/>
              </a:rPr>
              <a:t>Asim</a:t>
            </a:r>
            <a:r>
              <a:rPr lang="en-GB" sz="2000" dirty="0">
                <a:solidFill>
                  <a:srgbClr val="1C1C1C"/>
                </a:solidFill>
                <a:latin typeface="Twinkl"/>
              </a:rPr>
              <a:t>. Kit and Sam agreed to help. “We must solve clues,” said Asim.</a:t>
            </a:r>
          </a:p>
        </p:txBody>
      </p:sp>
    </p:spTree>
    <p:extLst>
      <p:ext uri="{BB962C8B-B14F-4D97-AF65-F5344CB8AC3E}">
        <p14:creationId xmlns:p14="http://schemas.microsoft.com/office/powerpoint/2010/main" val="236269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xplosion 1 7"/>
          <p:cNvSpPr/>
          <p:nvPr/>
        </p:nvSpPr>
        <p:spPr>
          <a:xfrm>
            <a:off x="4049713" y="2619375"/>
            <a:ext cx="4083050" cy="361473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208214" y="849313"/>
            <a:ext cx="7775575" cy="10033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Kit, Sam and </a:t>
            </a:r>
            <a:r>
              <a:rPr lang="en-GB" dirty="0" err="1">
                <a:solidFill>
                  <a:srgbClr val="1C1C1C"/>
                </a:solidFill>
                <a:latin typeface="Twinkl"/>
              </a:rPr>
              <a:t>Asim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jump onto the magic carpet. Can you spot any objects that have </a:t>
            </a:r>
            <a:r>
              <a:rPr lang="en-GB" b="1" dirty="0">
                <a:solidFill>
                  <a:srgbClr val="1C1C1C"/>
                </a:solidFill>
                <a:latin typeface="Twinkl"/>
              </a:rPr>
              <a:t>g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in their name and write them down?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19461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0" y="2279650"/>
            <a:ext cx="68961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Kit's teachings">
            <a:extLst>
              <a:ext uri="{FF2B5EF4-FFF2-40B4-BE49-F238E27FC236}">
                <a16:creationId xmlns:a16="http://schemas.microsoft.com/office/drawing/2014/main" id="{47F88F79-1309-48E7-8325-685ED8C509E9}"/>
              </a:ext>
            </a:extLst>
          </p:cNvPr>
          <p:cNvGrpSpPr>
            <a:grpSpLocks/>
          </p:cNvGrpSpPr>
          <p:nvPr/>
        </p:nvGrpSpPr>
        <p:grpSpPr bwMode="auto">
          <a:xfrm>
            <a:off x="1775520" y="5499098"/>
            <a:ext cx="4465638" cy="1008063"/>
            <a:chOff x="1476133" y="5229200"/>
            <a:chExt cx="4464810" cy="100811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375263B-9A8F-42CE-BA44-CC7EDE3974F6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dirty="0">
                  <a:solidFill>
                    <a:prstClr val="white"/>
                  </a:solidFill>
                  <a:latin typeface="Twinkl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1C701D5-A711-4394-9B38-C482C8FBB9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ECEC4617-0990-4034-8D2E-8463D2C2FF52}"/>
              </a:ext>
            </a:extLst>
          </p:cNvPr>
          <p:cNvSpPr/>
          <p:nvPr/>
        </p:nvSpPr>
        <p:spPr>
          <a:xfrm>
            <a:off x="2783819" y="4655891"/>
            <a:ext cx="2683008" cy="865505"/>
          </a:xfrm>
          <a:prstGeom prst="wedgeRoundRectCallout">
            <a:avLst>
              <a:gd name="adj1" fmla="val -60212"/>
              <a:gd name="adj2" fmla="val 109556"/>
              <a:gd name="adj3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</a:rPr>
              <a:t>This is a great whiteboard activity!</a:t>
            </a: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3876D81C-62AE-497B-8DA7-E63C139B5400}"/>
              </a:ext>
            </a:extLst>
          </p:cNvPr>
          <p:cNvSpPr/>
          <p:nvPr/>
        </p:nvSpPr>
        <p:spPr>
          <a:xfrm>
            <a:off x="5267491" y="4567210"/>
            <a:ext cx="284162" cy="284163"/>
          </a:xfrm>
          <a:prstGeom prst="ellipse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  <a:latin typeface="Twinkl"/>
              </a:rPr>
              <a:t>X</a:t>
            </a:r>
            <a:endParaRPr lang="en-GB" sz="1400" b="1" dirty="0">
              <a:solidFill>
                <a:prstClr val="white"/>
              </a:solidFill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297209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9544051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Teach</a:t>
              </a:r>
            </a:p>
          </p:txBody>
        </p:sp>
      </p:grpSp>
      <p:pic>
        <p:nvPicPr>
          <p:cNvPr id="2048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90" y="5643563"/>
            <a:ext cx="7953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9" y="5159375"/>
            <a:ext cx="101917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075" y="5643563"/>
            <a:ext cx="40798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101" y="4640264"/>
            <a:ext cx="1006475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276" y="760649"/>
            <a:ext cx="347980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1" y="5324476"/>
            <a:ext cx="2752725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Show button"/>
          <p:cNvGrpSpPr>
            <a:grpSpLocks/>
          </p:cNvGrpSpPr>
          <p:nvPr/>
        </p:nvGrpSpPr>
        <p:grpSpPr bwMode="auto">
          <a:xfrm>
            <a:off x="2200312" y="630709"/>
            <a:ext cx="1596964" cy="666750"/>
            <a:chOff x="7747059" y="5534675"/>
            <a:chExt cx="1597702" cy="666848"/>
          </a:xfrm>
        </p:grpSpPr>
        <p:sp>
          <p:nvSpPr>
            <p:cNvPr id="16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8188825" y="5650580"/>
              <a:ext cx="1155936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144000" anchor="ctr"/>
            <a:lstStyle/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Check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663952" y="3785629"/>
            <a:ext cx="1008112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77"/>
              </a:rPr>
              <a:t>giraffe</a:t>
            </a:r>
          </a:p>
        </p:txBody>
      </p:sp>
      <p:sp>
        <p:nvSpPr>
          <p:cNvPr id="1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527128" y="4652814"/>
            <a:ext cx="1371426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77"/>
              </a:rPr>
              <a:t>ginger cat</a:t>
            </a:r>
          </a:p>
        </p:txBody>
      </p:sp>
      <p:sp>
        <p:nvSpPr>
          <p:cNvPr id="21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8499463" y="4575175"/>
            <a:ext cx="831875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77"/>
              </a:rPr>
              <a:t>cage</a:t>
            </a:r>
          </a:p>
        </p:txBody>
      </p:sp>
      <p:sp>
        <p:nvSpPr>
          <p:cNvPr id="2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8032763" y="5891213"/>
            <a:ext cx="704862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77"/>
              </a:rPr>
              <a:t>gel</a:t>
            </a:r>
          </a:p>
        </p:txBody>
      </p:sp>
      <p:sp>
        <p:nvSpPr>
          <p:cNvPr id="23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091237" y="2472320"/>
            <a:ext cx="1584176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77"/>
              </a:rPr>
              <a:t>magic carpet</a:t>
            </a:r>
          </a:p>
        </p:txBody>
      </p:sp>
      <p:sp>
        <p:nvSpPr>
          <p:cNvPr id="24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2844708" y="5978289"/>
            <a:ext cx="1008112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77"/>
              </a:rPr>
              <a:t>gerbil</a:t>
            </a:r>
          </a:p>
        </p:txBody>
      </p:sp>
    </p:spTree>
    <p:extLst>
      <p:ext uri="{BB962C8B-B14F-4D97-AF65-F5344CB8AC3E}">
        <p14:creationId xmlns:p14="http://schemas.microsoft.com/office/powerpoint/2010/main" val="329846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xplosion 1 7"/>
          <p:cNvSpPr/>
          <p:nvPr/>
        </p:nvSpPr>
        <p:spPr>
          <a:xfrm>
            <a:off x="3278164" y="3429000"/>
            <a:ext cx="5626148" cy="4766866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/>
              <a:t>Pyramid Word Build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9387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208214" y="1355725"/>
            <a:ext cx="7775575" cy="10033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Kit, Sam and </a:t>
            </a:r>
            <a:r>
              <a:rPr lang="en-GB" dirty="0" err="1">
                <a:solidFill>
                  <a:srgbClr val="1C1C1C"/>
                </a:solidFill>
                <a:latin typeface="Twinkl"/>
              </a:rPr>
              <a:t>Asim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need to solve a puzzle. </a:t>
            </a:r>
            <a:br>
              <a:rPr lang="en-GB" dirty="0">
                <a:solidFill>
                  <a:srgbClr val="1C1C1C"/>
                </a:solidFill>
                <a:latin typeface="Twinkl"/>
              </a:rPr>
            </a:br>
            <a:r>
              <a:rPr lang="en-GB" dirty="0">
                <a:solidFill>
                  <a:srgbClr val="1C1C1C"/>
                </a:solidFill>
                <a:latin typeface="Twinkl"/>
              </a:rPr>
              <a:t>They must build pyramids that contain </a:t>
            </a:r>
            <a:r>
              <a:rPr lang="en-GB" b="1" dirty="0">
                <a:solidFill>
                  <a:srgbClr val="1C1C1C"/>
                </a:solidFill>
                <a:latin typeface="Twinkl"/>
              </a:rPr>
              <a:t>g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saying /j/ words, before the sand timer runs out, to get their first clue.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060" y="2516220"/>
            <a:ext cx="6828348" cy="569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9387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Practise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170" y="3928592"/>
            <a:ext cx="2313217" cy="39947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6" y="4768987"/>
            <a:ext cx="761787" cy="1431567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8382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85"/>
          <a:stretch/>
        </p:blipFill>
        <p:spPr>
          <a:xfrm>
            <a:off x="3779013" y="779213"/>
            <a:ext cx="1885517" cy="299611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r="36864"/>
          <a:stretch/>
        </p:blipFill>
        <p:spPr>
          <a:xfrm>
            <a:off x="5491097" y="778565"/>
            <a:ext cx="1339274" cy="2996111"/>
          </a:xfrm>
          <a:prstGeom prst="rect">
            <a:avLst/>
          </a:prstGeom>
        </p:spPr>
      </p:pic>
      <p:sp>
        <p:nvSpPr>
          <p:cNvPr id="34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6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7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8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9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215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0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8" y="522920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1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7" y="523989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6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2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5842" y="523771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7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3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6254" y="524987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8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4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899" y="524415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9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5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4489" y="523564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5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0243" y="523112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6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268" y="524745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7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5505" y="525597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8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513" y="5263529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9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3570" y="52423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32"/>
          <a:stretch/>
        </p:blipFill>
        <p:spPr>
          <a:xfrm>
            <a:off x="6604120" y="777917"/>
            <a:ext cx="1929101" cy="2996111"/>
          </a:xfrm>
          <a:prstGeom prst="rect">
            <a:avLst/>
          </a:prstGeom>
        </p:spPr>
      </p:pic>
      <p:sp>
        <p:nvSpPr>
          <p:cNvPr id="51" name="Rectangle 93">
            <a:extLst>
              <a:ext uri="{FF2B5EF4-FFF2-40B4-BE49-F238E27FC236}">
                <a16:creationId xmlns:a16="http://schemas.microsoft.com/office/drawing/2014/main" id="{0F386CFA-FC0E-4377-AEE5-9BF543A06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1771" y="2386435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g</a:t>
            </a:r>
            <a:endParaRPr lang="en-GB" altLang="en-US" b="1" dirty="0"/>
          </a:p>
        </p:txBody>
      </p:sp>
      <p:sp>
        <p:nvSpPr>
          <p:cNvPr id="52" name="Rectangle 93">
            <a:extLst>
              <a:ext uri="{FF2B5EF4-FFF2-40B4-BE49-F238E27FC236}">
                <a16:creationId xmlns:a16="http://schemas.microsoft.com/office/drawing/2014/main" id="{C71FF07E-E018-470B-9C69-AF132016F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8399" y="2385051"/>
            <a:ext cx="7537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 err="1"/>
              <a:t>ia</a:t>
            </a:r>
            <a:endParaRPr lang="en-GB" altLang="en-US" b="1" dirty="0"/>
          </a:p>
        </p:txBody>
      </p:sp>
      <p:sp>
        <p:nvSpPr>
          <p:cNvPr id="53" name="Rectangle 93">
            <a:extLst>
              <a:ext uri="{FF2B5EF4-FFF2-40B4-BE49-F238E27FC236}">
                <a16:creationId xmlns:a16="http://schemas.microsoft.com/office/drawing/2014/main" id="{FA6F6819-F237-458B-9E27-9FD00497A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4441" y="2396163"/>
            <a:ext cx="85722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 err="1"/>
              <a:t>nt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390108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1" grpId="0"/>
      <p:bldP spid="52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9387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Practise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935" y="3615252"/>
            <a:ext cx="761865" cy="14317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6" y="4768987"/>
            <a:ext cx="761787" cy="1431567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8382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437" y="3928591"/>
            <a:ext cx="1802758" cy="297200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85"/>
          <a:stretch/>
        </p:blipFill>
        <p:spPr>
          <a:xfrm>
            <a:off x="3612845" y="677230"/>
            <a:ext cx="1885517" cy="29961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r="36864"/>
          <a:stretch/>
        </p:blipFill>
        <p:spPr>
          <a:xfrm>
            <a:off x="5324929" y="676582"/>
            <a:ext cx="1339274" cy="29961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32"/>
          <a:stretch/>
        </p:blipFill>
        <p:spPr>
          <a:xfrm>
            <a:off x="6437952" y="675934"/>
            <a:ext cx="1929101" cy="2996111"/>
          </a:xfrm>
          <a:prstGeom prst="rect">
            <a:avLst/>
          </a:prstGeom>
        </p:spPr>
      </p:pic>
      <p:sp>
        <p:nvSpPr>
          <p:cNvPr id="31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2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3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4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5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215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6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8" y="522920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7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7" y="523989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6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8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5842" y="523771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7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9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6254" y="524987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8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0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899" y="524415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9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1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4489" y="523564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2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0243" y="523112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3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268" y="524745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4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5505" y="525597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5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513" y="5263529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6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3570" y="52423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7" name="Rectangle 93">
            <a:extLst>
              <a:ext uri="{FF2B5EF4-FFF2-40B4-BE49-F238E27FC236}">
                <a16:creationId xmlns:a16="http://schemas.microsoft.com/office/drawing/2014/main" id="{E371F405-E3E1-40A4-88C0-4694434BB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5603" y="2284452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g</a:t>
            </a:r>
            <a:endParaRPr lang="en-GB" altLang="en-US" b="1" dirty="0"/>
          </a:p>
        </p:txBody>
      </p:sp>
      <p:sp>
        <p:nvSpPr>
          <p:cNvPr id="58" name="Rectangle 93">
            <a:extLst>
              <a:ext uri="{FF2B5EF4-FFF2-40B4-BE49-F238E27FC236}">
                <a16:creationId xmlns:a16="http://schemas.microsoft.com/office/drawing/2014/main" id="{0EB445A4-ECA3-461D-AD23-8CFA121E2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8003" y="2283068"/>
            <a:ext cx="5725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e</a:t>
            </a:r>
            <a:endParaRPr lang="en-GB" altLang="en-US" b="1" dirty="0"/>
          </a:p>
        </p:txBody>
      </p:sp>
      <p:sp>
        <p:nvSpPr>
          <p:cNvPr id="59" name="Rectangle 93">
            <a:extLst>
              <a:ext uri="{FF2B5EF4-FFF2-40B4-BE49-F238E27FC236}">
                <a16:creationId xmlns:a16="http://schemas.microsoft.com/office/drawing/2014/main" id="{66906316-2ABA-4D31-A7F5-28A2AE219C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8042" y="2294180"/>
            <a:ext cx="37382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l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69425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9387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Practise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935" y="3615252"/>
            <a:ext cx="761865" cy="14317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6" y="4768987"/>
            <a:ext cx="761787" cy="1431567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8382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85"/>
          <a:stretch/>
        </p:blipFill>
        <p:spPr>
          <a:xfrm>
            <a:off x="3574435" y="780158"/>
            <a:ext cx="1885517" cy="29961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r="36864"/>
          <a:stretch/>
        </p:blipFill>
        <p:spPr>
          <a:xfrm>
            <a:off x="5286519" y="779510"/>
            <a:ext cx="1339274" cy="29961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32"/>
          <a:stretch/>
        </p:blipFill>
        <p:spPr>
          <a:xfrm>
            <a:off x="6399542" y="778862"/>
            <a:ext cx="1929101" cy="29961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475" y="3936531"/>
            <a:ext cx="2623897" cy="3652414"/>
          </a:xfrm>
          <a:prstGeom prst="rect">
            <a:avLst/>
          </a:prstGeom>
        </p:spPr>
      </p:pic>
      <p:sp>
        <p:nvSpPr>
          <p:cNvPr id="31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2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3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4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5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215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6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8" y="522920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7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7" y="523989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6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8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5842" y="523771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7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9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6254" y="524987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8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0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899" y="524415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9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1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4489" y="523564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2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0243" y="523112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3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268" y="524745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4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5505" y="525597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5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513" y="5263529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6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3570" y="52423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7" name="Rectangle 93">
            <a:extLst>
              <a:ext uri="{FF2B5EF4-FFF2-40B4-BE49-F238E27FC236}">
                <a16:creationId xmlns:a16="http://schemas.microsoft.com/office/drawing/2014/main" id="{79302513-5F5E-4551-89F6-B79604D094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7193" y="2387380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g</a:t>
            </a:r>
            <a:endParaRPr lang="en-GB" altLang="en-US" b="1" dirty="0"/>
          </a:p>
        </p:txBody>
      </p:sp>
      <p:sp>
        <p:nvSpPr>
          <p:cNvPr id="58" name="Rectangle 93">
            <a:extLst>
              <a:ext uri="{FF2B5EF4-FFF2-40B4-BE49-F238E27FC236}">
                <a16:creationId xmlns:a16="http://schemas.microsoft.com/office/drawing/2014/main" id="{584BAC05-EAEF-443C-A6E3-DF7FA2924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2848" y="2385996"/>
            <a:ext cx="8467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 err="1"/>
              <a:t>er</a:t>
            </a:r>
            <a:endParaRPr lang="en-GB" altLang="en-US" b="1" dirty="0"/>
          </a:p>
        </p:txBody>
      </p:sp>
      <p:sp>
        <p:nvSpPr>
          <p:cNvPr id="59" name="Rectangle 93">
            <a:extLst>
              <a:ext uri="{FF2B5EF4-FFF2-40B4-BE49-F238E27FC236}">
                <a16:creationId xmlns:a16="http://schemas.microsoft.com/office/drawing/2014/main" id="{5ACEC404-89DE-4162-848E-481D04A55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1805" y="2397108"/>
            <a:ext cx="8370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m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319576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9387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Practise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6" y="4768839"/>
            <a:ext cx="761865" cy="1431714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8382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85"/>
          <a:stretch/>
        </p:blipFill>
        <p:spPr>
          <a:xfrm>
            <a:off x="3574435" y="732750"/>
            <a:ext cx="1885517" cy="29961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r="36864"/>
          <a:stretch/>
        </p:blipFill>
        <p:spPr>
          <a:xfrm>
            <a:off x="5286519" y="732102"/>
            <a:ext cx="1339274" cy="29961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929" y="4416576"/>
            <a:ext cx="2389218" cy="2357330"/>
          </a:xfrm>
          <a:prstGeom prst="rect">
            <a:avLst/>
          </a:prstGeom>
        </p:spPr>
      </p:pic>
      <p:sp>
        <p:nvSpPr>
          <p:cNvPr id="30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1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2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3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4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215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5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8" y="522920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6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7" y="523989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6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7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5842" y="523771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7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8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6254" y="524987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8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9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899" y="524415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9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0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4489" y="523564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1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0243" y="523112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2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268" y="524745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3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5505" y="525597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4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513" y="5263529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5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3570" y="52423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32"/>
          <a:stretch/>
        </p:blipFill>
        <p:spPr>
          <a:xfrm>
            <a:off x="6399542" y="731454"/>
            <a:ext cx="1929101" cy="2996111"/>
          </a:xfrm>
          <a:prstGeom prst="rect">
            <a:avLst/>
          </a:prstGeom>
        </p:spPr>
      </p:pic>
      <p:sp>
        <p:nvSpPr>
          <p:cNvPr id="56" name="Rectangle 93">
            <a:extLst>
              <a:ext uri="{FF2B5EF4-FFF2-40B4-BE49-F238E27FC236}">
                <a16:creationId xmlns:a16="http://schemas.microsoft.com/office/drawing/2014/main" id="{59867EBE-DF56-4D20-B998-39DC5D6B8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7193" y="2339972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g</a:t>
            </a:r>
            <a:endParaRPr lang="en-GB" altLang="en-US" b="1" dirty="0"/>
          </a:p>
        </p:txBody>
      </p:sp>
      <p:sp>
        <p:nvSpPr>
          <p:cNvPr id="57" name="Rectangle 93">
            <a:extLst>
              <a:ext uri="{FF2B5EF4-FFF2-40B4-BE49-F238E27FC236}">
                <a16:creationId xmlns:a16="http://schemas.microsoft.com/office/drawing/2014/main" id="{6227C523-7D4E-4D75-882A-8DDF31F6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7986" y="2338588"/>
            <a:ext cx="5725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e</a:t>
            </a:r>
            <a:endParaRPr lang="en-GB" altLang="en-US" b="1" dirty="0"/>
          </a:p>
        </p:txBody>
      </p:sp>
      <p:sp>
        <p:nvSpPr>
          <p:cNvPr id="58" name="Rectangle 93">
            <a:extLst>
              <a:ext uri="{FF2B5EF4-FFF2-40B4-BE49-F238E27FC236}">
                <a16:creationId xmlns:a16="http://schemas.microsoft.com/office/drawing/2014/main" id="{806BCA1D-F92A-4228-8C66-1958026900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1805" y="2349700"/>
            <a:ext cx="8370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m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319584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/>
      <p:bldP spid="57" grpId="0"/>
      <p:bldP spid="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9387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Practise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6" y="4768839"/>
            <a:ext cx="761865" cy="1431714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8382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85"/>
          <a:stretch/>
        </p:blipFill>
        <p:spPr>
          <a:xfrm>
            <a:off x="3574435" y="758431"/>
            <a:ext cx="1885517" cy="2996111"/>
          </a:xfrm>
          <a:prstGeom prst="rect">
            <a:avLst/>
          </a:prstGeom>
        </p:spPr>
      </p:pic>
      <p:sp>
        <p:nvSpPr>
          <p:cNvPr id="42" name="Rectangle 93"/>
          <p:cNvSpPr>
            <a:spLocks noChangeArrowheads="1"/>
          </p:cNvSpPr>
          <p:nvPr/>
        </p:nvSpPr>
        <p:spPr bwMode="auto">
          <a:xfrm>
            <a:off x="4517192" y="2365653"/>
            <a:ext cx="50687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c</a:t>
            </a:r>
            <a:endParaRPr lang="en-GB" altLang="en-US" b="1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r="36864"/>
          <a:stretch/>
        </p:blipFill>
        <p:spPr>
          <a:xfrm>
            <a:off x="5286519" y="757783"/>
            <a:ext cx="1339274" cy="2996111"/>
          </a:xfrm>
          <a:prstGeom prst="rect">
            <a:avLst/>
          </a:prstGeom>
        </p:spPr>
      </p:pic>
      <p:sp>
        <p:nvSpPr>
          <p:cNvPr id="40" name="Rectangle 93"/>
          <p:cNvSpPr>
            <a:spLocks noChangeArrowheads="1"/>
          </p:cNvSpPr>
          <p:nvPr/>
        </p:nvSpPr>
        <p:spPr bwMode="auto">
          <a:xfrm>
            <a:off x="5457475" y="2364269"/>
            <a:ext cx="93006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ag</a:t>
            </a:r>
            <a:endParaRPr lang="en-GB" altLang="en-US" b="1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32"/>
          <a:stretch/>
        </p:blipFill>
        <p:spPr>
          <a:xfrm>
            <a:off x="6399542" y="757135"/>
            <a:ext cx="1929101" cy="2996111"/>
          </a:xfrm>
          <a:prstGeom prst="rect">
            <a:avLst/>
          </a:prstGeom>
        </p:spPr>
      </p:pic>
      <p:sp>
        <p:nvSpPr>
          <p:cNvPr id="38" name="Rectangle 93"/>
          <p:cNvSpPr>
            <a:spLocks noChangeArrowheads="1"/>
          </p:cNvSpPr>
          <p:nvPr/>
        </p:nvSpPr>
        <p:spPr bwMode="auto">
          <a:xfrm>
            <a:off x="6775489" y="2375381"/>
            <a:ext cx="5725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6000" b="1" dirty="0"/>
              <a:t>e</a:t>
            </a:r>
            <a:endParaRPr lang="en-GB" altLang="en-US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458" y="4053216"/>
            <a:ext cx="1704160" cy="2862960"/>
          </a:xfrm>
          <a:prstGeom prst="rect">
            <a:avLst/>
          </a:prstGeom>
        </p:spPr>
      </p:pic>
      <p:sp>
        <p:nvSpPr>
          <p:cNvPr id="30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1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192" y="52484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32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3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993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4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2158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5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8" y="522920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6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7717" y="523989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6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7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5842" y="523771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7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8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16254" y="524987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8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49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899" y="524415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9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0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4489" y="523564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10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1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0243" y="523112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11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2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2268" y="524745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12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3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05505" y="525597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13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4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4513" y="5263529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14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  <p:sp>
        <p:nvSpPr>
          <p:cNvPr id="55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23570" y="52423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latin typeface="Twinkl" pitchFamily="2" charset="77"/>
              </a:rPr>
              <a:t>15</a:t>
            </a:r>
            <a:endParaRPr lang="en-GB" b="1" dirty="0">
              <a:solidFill>
                <a:prstClr val="white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74023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2" grpId="0"/>
      <p:bldP spid="40" grpId="0"/>
      <p:bldP spid="38" grpId="0"/>
      <p:bldP spid="30" grpId="0" animBg="1"/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946" y="2320925"/>
            <a:ext cx="1036888" cy="31908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612" y="2320924"/>
            <a:ext cx="1366060" cy="32215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168" y="2320923"/>
            <a:ext cx="1035068" cy="32215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362" y="3717032"/>
            <a:ext cx="774170" cy="1467922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7823">
            <a:off x="8247362" y="4124940"/>
            <a:ext cx="1490408" cy="178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3554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9569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171701" y="5080981"/>
            <a:ext cx="7839075" cy="115471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 pitchFamily="50" charset="0"/>
              </a:rPr>
              <a:t>They finished the last pyramid just as the last grain of sand slipped </a:t>
            </a:r>
            <a:r>
              <a:rPr lang="en-GB" sz="2000" dirty="0">
                <a:solidFill>
                  <a:srgbClr val="1C1C1C"/>
                </a:solidFill>
                <a:latin typeface="Twinkl"/>
              </a:rPr>
              <a:t>through</a:t>
            </a:r>
            <a:r>
              <a:rPr lang="en-GB" sz="2000" dirty="0">
                <a:solidFill>
                  <a:srgbClr val="1C1C1C"/>
                </a:solidFill>
                <a:latin typeface="Twinkl" pitchFamily="50" charset="0"/>
              </a:rPr>
              <a:t> the timer. A scroll appeared from a secret hole in the wall.</a:t>
            </a:r>
          </a:p>
        </p:txBody>
      </p:sp>
    </p:spTree>
    <p:extLst>
      <p:ext uri="{BB962C8B-B14F-4D97-AF65-F5344CB8AC3E}">
        <p14:creationId xmlns:p14="http://schemas.microsoft.com/office/powerpoint/2010/main" val="1365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208214" y="1338264"/>
            <a:ext cx="7775575" cy="9286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What is the clue written on the scroll? </a:t>
            </a:r>
            <a:br>
              <a:rPr lang="en-GB" dirty="0">
                <a:solidFill>
                  <a:srgbClr val="1C1C1C"/>
                </a:solidFill>
                <a:latin typeface="Twinkl"/>
              </a:rPr>
            </a:br>
            <a:r>
              <a:rPr lang="en-GB" dirty="0">
                <a:solidFill>
                  <a:srgbClr val="1C1C1C"/>
                </a:solidFill>
                <a:latin typeface="Twinkl"/>
              </a:rPr>
              <a:t>Look at the picture and write a sentence to match.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9569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Apply</a:t>
              </a:r>
            </a:p>
          </p:txBody>
        </p:sp>
      </p:grpSp>
      <p:pic>
        <p:nvPicPr>
          <p:cNvPr id="29701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176" y="2168525"/>
            <a:ext cx="4810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844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9569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Apply</a:t>
              </a:r>
            </a:p>
          </p:txBody>
        </p:sp>
      </p:grpSp>
      <p:sp>
        <p:nvSpPr>
          <p:cNvPr id="19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2509838" y="854076"/>
            <a:ext cx="7162800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 eaLnBrk="0" fontAlgn="base" hangingPunct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Twinkl"/>
              </a:rPr>
              <a:t>To find the gem, you must </a:t>
            </a:r>
          </a:p>
          <a:p>
            <a:pPr algn="ctr" eaLnBrk="0" fontAlgn="base" hangingPunct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Twinkl"/>
              </a:rPr>
              <a:t>look for the ginger cat.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238625" y="2084389"/>
            <a:ext cx="3074988" cy="77787"/>
            <a:chOff x="2987635" y="2085008"/>
            <a:chExt cx="3075717" cy="77848"/>
          </a:xfrm>
        </p:grpSpPr>
        <p:sp>
          <p:nvSpPr>
            <p:cNvPr id="18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5801352" y="2085008"/>
              <a:ext cx="262000" cy="7784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2987635" y="2085008"/>
              <a:ext cx="269939" cy="7784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759" y="1677027"/>
            <a:ext cx="6583260" cy="5295298"/>
          </a:xfrm>
          <a:prstGeom prst="rect">
            <a:avLst/>
          </a:prstGeom>
        </p:spPr>
      </p:pic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2279651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prstClr val="white"/>
                </a:solidFill>
                <a:latin typeface="Twinkl" pitchFamily="2" charset="77"/>
              </a:rPr>
              <a:t>Sound Buttons On/Off</a:t>
            </a:r>
          </a:p>
        </p:txBody>
      </p: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8439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b="1" dirty="0">
                  <a:solidFill>
                    <a:prstClr val="white"/>
                  </a:solidFill>
                  <a:latin typeface="Twinkl" pitchFamily="2" charset="77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90932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/>
              </a:rPr>
              <a:t>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000" y="2320925"/>
            <a:ext cx="1036888" cy="3190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831" y="2320923"/>
            <a:ext cx="1423920" cy="3221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726" y="2320923"/>
            <a:ext cx="1607775" cy="3221544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3554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9569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b="1" dirty="0">
                  <a:solidFill>
                    <a:prstClr val="white"/>
                  </a:solidFill>
                  <a:latin typeface="Twinkl"/>
                </a:rPr>
                <a:t>Apply</a:t>
              </a:r>
            </a:p>
          </p:txBody>
        </p:sp>
      </p:grpSp>
      <p:pic>
        <p:nvPicPr>
          <p:cNvPr id="15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7823">
            <a:off x="8247362" y="4124940"/>
            <a:ext cx="1490408" cy="178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717032"/>
            <a:ext cx="774170" cy="1467922"/>
          </a:xfrm>
          <a:prstGeom prst="rect">
            <a:avLst/>
          </a:prstGeom>
        </p:spPr>
      </p:pic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171701" y="5080981"/>
            <a:ext cx="7839075" cy="115471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 pitchFamily="50" charset="0"/>
              </a:rPr>
              <a:t>“The ginger cat? What does that mean?” said Prince </a:t>
            </a:r>
            <a:r>
              <a:rPr lang="en-GB" sz="2000" dirty="0" err="1">
                <a:solidFill>
                  <a:srgbClr val="1C1C1C"/>
                </a:solidFill>
                <a:latin typeface="Twinkl" pitchFamily="50" charset="0"/>
              </a:rPr>
              <a:t>Asim</a:t>
            </a:r>
            <a:r>
              <a:rPr lang="en-GB" sz="2000" dirty="0">
                <a:solidFill>
                  <a:srgbClr val="1C1C1C"/>
                </a:solidFill>
                <a:latin typeface="Twinkl" pitchFamily="50" charset="0"/>
              </a:rPr>
              <a:t>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Twinkl" pitchFamily="50" charset="0"/>
              </a:rPr>
              <a:t>“Hmm… maybe we have to follow the ginger cat to find the next clue,” said Sam.</a:t>
            </a:r>
          </a:p>
        </p:txBody>
      </p:sp>
    </p:spTree>
    <p:extLst>
      <p:ext uri="{BB962C8B-B14F-4D97-AF65-F5344CB8AC3E}">
        <p14:creationId xmlns:p14="http://schemas.microsoft.com/office/powerpoint/2010/main" val="26021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981076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1"/>
          <p:cNvSpPr>
            <a:spLocks noGrp="1"/>
          </p:cNvSpPr>
          <p:nvPr>
            <p:ph type="title"/>
          </p:nvPr>
        </p:nvSpPr>
        <p:spPr>
          <a:xfrm>
            <a:off x="3287713" y="549276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3857626" y="2832101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>
                <a:latin typeface="Twinkl"/>
              </a:rPr>
              <a:t>g</a:t>
            </a:r>
          </a:p>
          <a:p>
            <a:pPr algn="ctr" eaLnBrk="1" hangingPunct="1">
              <a:defRPr/>
            </a:pPr>
            <a:r>
              <a:rPr lang="en-GB" altLang="en-US" sz="5400" b="0" dirty="0">
                <a:latin typeface="Twinkl"/>
              </a:rPr>
              <a:t>saying /j/</a:t>
            </a:r>
            <a:endParaRPr lang="en-GB" altLang="en-US" sz="5400" dirty="0">
              <a:latin typeface="Twinkl" pitchFamily="2" charset="77"/>
            </a:endParaRPr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4691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53873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316EC4B1-1CCE-4B6F-A339-423C4B38AF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650" y="765176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E5007E"/>
          </a:solidFill>
        </p:spPr>
        <p:txBody>
          <a:bodyPr/>
          <a:lstStyle/>
          <a:p>
            <a:pPr eaLnBrk="1" hangingPunct="1"/>
            <a:r>
              <a:rPr lang="en-GB" altLang="en-US" sz="1800">
                <a:solidFill>
                  <a:schemeClr val="bg1"/>
                </a:solidFill>
              </a:rPr>
              <a:t>Here are this week’s spellings to practise.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845FB5-444A-478C-93E0-7337DD7D3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0414" y="1550988"/>
            <a:ext cx="1709737" cy="3747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gem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giant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magic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giraffe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energy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0820F1-BA30-4473-B000-54BAEABCD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7828" y="1550988"/>
            <a:ext cx="3348681" cy="3747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jacket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jar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jog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join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 dirty="0"/>
              <a:t>adjust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3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F1C790-B1F9-433E-99D3-0D147C6010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7821693-296C-4679-8ED2-E7A25CB8B4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5110FF-E758-4FAB-BF93-6CDC24B1068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544</Words>
  <Application>Microsoft Office PowerPoint</Application>
  <PresentationFormat>Widescreen</PresentationFormat>
  <Paragraphs>213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Calibri</vt:lpstr>
      <vt:lpstr>Calibri Light</vt:lpstr>
      <vt:lpstr>Sassoon Infant Rg</vt:lpstr>
      <vt:lpstr>Tuffy-TTF</vt:lpstr>
      <vt:lpstr>Twinkl</vt:lpstr>
      <vt:lpstr>Twinkl SemiBold</vt:lpstr>
      <vt:lpstr>Office Theme</vt:lpstr>
      <vt:lpstr>5_Office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Pyramid Word Build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Here are this week’s spellings to practise.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2021-07-05T12:31:02Z</dcterms:created>
  <dcterms:modified xsi:type="dcterms:W3CDTF">2021-07-05T12:31:52Z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